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10287000" cx="18288000"/>
  <p:notesSz cx="6858000" cy="9144000"/>
  <p:embeddedFontLst>
    <p:embeddedFont>
      <p:font typeface="Libre Franklin Light"/>
      <p:regular r:id="rId53"/>
      <p:bold r:id="rId54"/>
      <p:italic r:id="rId55"/>
      <p:boldItalic r:id="rId56"/>
    </p:embeddedFont>
    <p:embeddedFont>
      <p:font typeface="Libre Franklin"/>
      <p:bold r:id="rId57"/>
      <p:boldItalic r:id="rId58"/>
    </p:embeddedFont>
    <p:embeddedFont>
      <p:font typeface="Roboto"/>
      <p:regular r:id="rId59"/>
      <p:bold r:id="rId60"/>
      <p:italic r:id="rId61"/>
      <p:boldItalic r:id="rId62"/>
    </p:embeddedFont>
    <p:embeddedFont>
      <p:font typeface="Montserrat"/>
      <p:regular r:id="rId63"/>
      <p:bold r:id="rId64"/>
      <p:italic r:id="rId65"/>
      <p:boldItalic r:id="rId66"/>
    </p:embeddedFont>
    <p:embeddedFont>
      <p:font typeface="Libre Baskerville"/>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6986E1-1A6C-48E5-8C5E-3C5777462721}">
  <a:tblStyle styleId="{636986E1-1A6C-48E5-8C5E-3C577746272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6.xml"/><Relationship Id="rId66" Type="http://schemas.openxmlformats.org/officeDocument/2006/relationships/font" Target="fonts/Montserrat-boldItalic.fntdata"/><Relationship Id="rId21" Type="http://schemas.openxmlformats.org/officeDocument/2006/relationships/slide" Target="slides/slide15.xml"/><Relationship Id="rId65" Type="http://schemas.openxmlformats.org/officeDocument/2006/relationships/font" Target="fonts/Montserrat-italic.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LibreBaskerville-bold.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LibreFranklinLigh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LibreFranklinLight-italic.fntdata"/><Relationship Id="rId10" Type="http://schemas.openxmlformats.org/officeDocument/2006/relationships/slide" Target="slides/slide4.xml"/><Relationship Id="rId54" Type="http://schemas.openxmlformats.org/officeDocument/2006/relationships/font" Target="fonts/LibreFranklinLight-bold.fntdata"/><Relationship Id="rId13" Type="http://schemas.openxmlformats.org/officeDocument/2006/relationships/slide" Target="slides/slide7.xml"/><Relationship Id="rId57" Type="http://schemas.openxmlformats.org/officeDocument/2006/relationships/font" Target="fonts/LibreFranklin-bold.fntdata"/><Relationship Id="rId12" Type="http://schemas.openxmlformats.org/officeDocument/2006/relationships/slide" Target="slides/slide6.xml"/><Relationship Id="rId56" Type="http://schemas.openxmlformats.org/officeDocument/2006/relationships/font" Target="fonts/LibreFranklinLight-boldItalic.fntdata"/><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font" Target="fonts/LibreFranklin-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71686401730069X"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lab.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lab.es/datasets-brain-metastasis-1/?type=metasr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ordenmundial.com/mapas-y-graficos/evolucion-muertes-cance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avanguardia.com/ciencia/cuerpo-humano/20180611/4529577873/nueva-estrategia-tratar-metastasis-cerebrales-cancer-cnio.html" TargetMode="External"/><Relationship Id="rId3" Type="http://schemas.openxmlformats.org/officeDocument/2006/relationships/hyperlink" Target="https://www.abc.es/salud/enfermedades/abci-investigadores-espanoles-hallan-farmaco-eficaz-contra-metastasis-cerebrales-201806111857_noticia.html" TargetMode="External"/><Relationship Id="rId4" Type="http://schemas.openxmlformats.org/officeDocument/2006/relationships/hyperlink" Target="https://theobjective.com/sanidad/2023-03-26/cura-metastasis-cerebral/" TargetMode="External"/><Relationship Id="rId5" Type="http://schemas.openxmlformats.org/officeDocument/2006/relationships/hyperlink" Target="https://www.abc.es/sociedad/ensayan-primer-tratamiento-capaz-atacar-cancer-pulmon-20230822131617-nt.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ncer.gov/espanol/publicaciones/diccionarios/diccionario-cancer/buscar/cancer/?searchMode=Begin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¿Alguien se imagina lo que puede significar esto?</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511a451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US" u="sng">
                <a:solidFill>
                  <a:schemeClr val="hlink"/>
                </a:solidFill>
                <a:hlinkClick r:id="rId2"/>
              </a:rPr>
              <a:t>https://www.sciencedirect.com/science/article/pii/S071686401730069X</a:t>
            </a:r>
            <a:r>
              <a:rPr lang="en-US">
                <a:solidFill>
                  <a:schemeClr val="dk1"/>
                </a:solidFill>
              </a:rPr>
              <a:t> </a:t>
            </a:r>
            <a:endParaRPr/>
          </a:p>
        </p:txBody>
      </p:sp>
      <p:sp>
        <p:nvSpPr>
          <p:cNvPr id="217" name="Google Shape;217;g2e511a451be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1bc47d18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e1bc47d188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1bc47d18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El diagnóstico de metástasis cerebral se realiza mediante varias técnicas, entre ellas: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7" name="Google Shape;237;g2e1bc47d188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0D0D0D"/>
                </a:solidFill>
                <a:highlight>
                  <a:srgbClr val="FFFFFF"/>
                </a:highlight>
                <a:latin typeface="Roboto"/>
                <a:ea typeface="Roboto"/>
                <a:cs typeface="Roboto"/>
                <a:sym typeface="Roboto"/>
              </a:rPr>
              <a:t>El tratamiento de las metástasis cerebrales depende de varios factores, incluyendo el número de metástasis, su localización, el tamaño, el tipo de cáncer primario y el estado general de salud del paciente.</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262" name="Google Shape;26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1a48e445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71a48e445c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e1d7d50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u="sng">
                <a:solidFill>
                  <a:schemeClr val="hlink"/>
                </a:solidFill>
                <a:hlinkClick r:id="rId2"/>
              </a:rPr>
              <a:t>https://molab.es/</a:t>
            </a:r>
            <a:r>
              <a:rPr lang="en-US"/>
              <a:t> </a:t>
            </a:r>
            <a:endParaRPr/>
          </a:p>
          <a:p>
            <a:pPr indent="-298450" lvl="0" marL="457200" rtl="0" algn="l">
              <a:spcBef>
                <a:spcPts val="0"/>
              </a:spcBef>
              <a:spcAft>
                <a:spcPts val="0"/>
              </a:spcAft>
              <a:buSzPts val="1100"/>
              <a:buChar char="-"/>
            </a:pPr>
            <a:r>
              <a:t/>
            </a:r>
            <a:endParaRPr/>
          </a:p>
        </p:txBody>
      </p:sp>
      <p:sp>
        <p:nvSpPr>
          <p:cNvPr id="287" name="Google Shape;287;g2de1d7d50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1bc47d18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u="sng">
                <a:solidFill>
                  <a:schemeClr val="hlink"/>
                </a:solidFill>
                <a:hlinkClick r:id="rId2"/>
              </a:rPr>
              <a:t>https://molab.es/datasets-brain-metastasis-1/?type=metasrd</a:t>
            </a:r>
            <a:r>
              <a:rPr lang="en-US"/>
              <a:t> </a:t>
            </a:r>
            <a:endParaRPr/>
          </a:p>
        </p:txBody>
      </p:sp>
      <p:sp>
        <p:nvSpPr>
          <p:cNvPr id="299" name="Google Shape;299;g2e1bc47d188_0_4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548438cf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e548438cfa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1bc47d18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e1bc47d188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1bc47d18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e1bc47d188_0_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24204cea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Hay que cambiar el título</a:t>
            </a:r>
            <a:endParaRPr/>
          </a:p>
        </p:txBody>
      </p:sp>
      <p:sp>
        <p:nvSpPr>
          <p:cNvPr id="92" name="Google Shape;92;g2e24204cea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1bc47d18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e1bc47d188_0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de1d7d503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de1d7d5037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02a220d0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e02a220d08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2b3fc9f5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e2b3fc9f5f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2b3fc9f5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e2b3fc9f5f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2b3fc9f5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e2b3fc9f5f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e2b3fc9f5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e2b3fc9f5f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de1d7d503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2de1d7d5037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511a451b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e511a451be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e511a451be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2e511a451be_2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1a48e445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71a48e445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e2b3fc9f5f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2e2b3fc9f5f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548438cf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e548438cfa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548438c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e548438cf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e2b3fc9f5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e2b3fc9f5f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e548438cf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536" name="Google Shape;536;g2e548438cfa_1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e548438c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557" name="Google Shape;557;g2e548438cf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71a48e445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71a48e445c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e01e6a0f3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2e01e6a0f3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01e6a0f3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e01e6a0f3f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e2b3fc9f5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2e2b3fc9f5f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2fd88d6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2e2fd88d6b7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e01e6a0f3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u="sng">
                <a:solidFill>
                  <a:schemeClr val="hlink"/>
                </a:solidFill>
                <a:hlinkClick r:id="rId2"/>
              </a:rPr>
              <a:t>https://elordenmundial.com/mapas-y-graficos/evolucion-muertes-cancer/</a:t>
            </a:r>
            <a:r>
              <a:rPr lang="en-US"/>
              <a:t> </a:t>
            </a:r>
            <a:endParaRPr/>
          </a:p>
        </p:txBody>
      </p:sp>
      <p:sp>
        <p:nvSpPr>
          <p:cNvPr id="635" name="Google Shape;635;g2e01e6a0f3f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e1bc47d1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u="sng">
                <a:solidFill>
                  <a:schemeClr val="hlink"/>
                </a:solidFill>
                <a:hlinkClick r:id="rId2"/>
              </a:rPr>
              <a:t>https://www.lavanguardia.com/ciencia/cuerpo-humano/20180611/4529577873/nueva-estrategia-tratar-metastasis-cerebrales-cancer-cnio.html</a:t>
            </a:r>
            <a:endParaRPr/>
          </a:p>
          <a:p>
            <a:pPr indent="-298450" lvl="0" marL="457200" rtl="0" algn="l">
              <a:spcBef>
                <a:spcPts val="0"/>
              </a:spcBef>
              <a:spcAft>
                <a:spcPts val="0"/>
              </a:spcAft>
              <a:buSzPts val="1100"/>
              <a:buChar char="-"/>
            </a:pPr>
            <a:r>
              <a:rPr lang="en-US" u="sng">
                <a:solidFill>
                  <a:schemeClr val="hlink"/>
                </a:solidFill>
                <a:hlinkClick r:id="rId3"/>
              </a:rPr>
              <a:t>https://www.abc.es/salud/enfermedades/abci-investigadores-espanoles-hallan-farmaco-eficaz-contra-metastasis-cerebrales-201806111857_noticia.html</a:t>
            </a:r>
            <a:r>
              <a:rPr lang="en-US"/>
              <a:t> </a:t>
            </a:r>
            <a:endParaRPr/>
          </a:p>
          <a:p>
            <a:pPr indent="-298450" lvl="0" marL="457200" rtl="0" algn="l">
              <a:spcBef>
                <a:spcPts val="0"/>
              </a:spcBef>
              <a:spcAft>
                <a:spcPts val="0"/>
              </a:spcAft>
              <a:buSzPts val="1100"/>
              <a:buChar char="-"/>
            </a:pPr>
            <a:r>
              <a:rPr lang="en-US" u="sng">
                <a:solidFill>
                  <a:schemeClr val="hlink"/>
                </a:solidFill>
                <a:hlinkClick r:id="rId4"/>
              </a:rPr>
              <a:t>https://theobjective.com/sanidad/2023-03-26/cura-metastasis-cerebral/</a:t>
            </a:r>
            <a:r>
              <a:rPr lang="en-US"/>
              <a:t> </a:t>
            </a:r>
            <a:endParaRPr/>
          </a:p>
          <a:p>
            <a:pPr indent="-298450" lvl="0" marL="457200" rtl="0" algn="l">
              <a:spcBef>
                <a:spcPts val="0"/>
              </a:spcBef>
              <a:spcAft>
                <a:spcPts val="0"/>
              </a:spcAft>
              <a:buSzPts val="1100"/>
              <a:buChar char="-"/>
            </a:pPr>
            <a:r>
              <a:rPr lang="en-US" u="sng">
                <a:solidFill>
                  <a:schemeClr val="hlink"/>
                </a:solidFill>
                <a:hlinkClick r:id="rId5"/>
              </a:rPr>
              <a:t>https://www.abc.es/sociedad/ensayan-primer-tratamiento-capaz-atacar-cancer-pulmon-20230822131617-nt.html</a:t>
            </a:r>
            <a:r>
              <a:rPr lang="en-US"/>
              <a:t> </a:t>
            </a:r>
            <a:endParaRPr/>
          </a:p>
        </p:txBody>
      </p:sp>
      <p:sp>
        <p:nvSpPr>
          <p:cNvPr id="646" name="Google Shape;646;g2e1bc47d188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71a48e445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271a48e445c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2b3fc9f5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 queréis yo pondría un QR a la página de github, donde tendremos todo (código, post, linkedin…)</a:t>
            </a:r>
            <a:endParaRPr/>
          </a:p>
        </p:txBody>
      </p:sp>
      <p:sp>
        <p:nvSpPr>
          <p:cNvPr id="673" name="Google Shape;673;g2e2b3fc9f5f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e511a451be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 queréis yo pondría un QR a la página de github, donde tendremos todo (código, post, linkedin…)</a:t>
            </a:r>
            <a:endParaRPr/>
          </a:p>
        </p:txBody>
      </p:sp>
      <p:sp>
        <p:nvSpPr>
          <p:cNvPr id="682" name="Google Shape;682;g2e511a451be_2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2b3fc9f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¿Qué hacemos, metemos fotos nuestras o no?</a:t>
            </a:r>
            <a:endParaRPr/>
          </a:p>
        </p:txBody>
      </p:sp>
      <p:sp>
        <p:nvSpPr>
          <p:cNvPr id="155" name="Google Shape;155;g2e2b3fc9f5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¿Qué hacemos, metemos fotos nuestras o no?</a:t>
            </a:r>
            <a:endParaRPr/>
          </a:p>
        </p:txBody>
      </p:sp>
      <p:sp>
        <p:nvSpPr>
          <p:cNvPr id="166" name="Google Shape;16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1a48e445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71a48e445c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01e6a0f3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US" sz="1200">
                <a:solidFill>
                  <a:srgbClr val="1B1B1B"/>
                </a:solidFill>
                <a:highlight>
                  <a:srgbClr val="FFFFFF"/>
                </a:highlight>
                <a:latin typeface="Roboto"/>
                <a:ea typeface="Roboto"/>
                <a:cs typeface="Roboto"/>
                <a:sym typeface="Roboto"/>
              </a:rPr>
              <a:t>Término que describe las enfermedades en las que hay células anormales que se multiplican sin control e invaden los tejidos cercanos. Es posible que las células cancerosas también se diseminen a otras partes del cuerpo a través de los sistemas sanguíneo y linfático. Hay varios tipos de cánceres. El carcinoma es un cáncer que empieza en la piel o en los tejidos que revisten o cubren los órganos internos. El sarcoma empieza en el hueso, el cartílago, la grasa, el músculo, los vasos sanguíneos u otro tejido conjuntivo o de sostén. La leucemia afecta los tejidos donde se forman las células sanguíneas, como la médula ósea, y hace que se produzcan muchas células sanguíneas anormales. El linfoma y el mieloma múltiple afectan las células del sistema inmunitario. Los cánceres del sistema nervioso central empiezan en los tejidos del encéfalo y la médula espinal. También se llama neoplasia maligna.  </a:t>
            </a:r>
            <a:r>
              <a:rPr lang="en-US" sz="1200" u="sng">
                <a:solidFill>
                  <a:schemeClr val="hlink"/>
                </a:solidFill>
                <a:highlight>
                  <a:srgbClr val="FFFFFF"/>
                </a:highlight>
                <a:latin typeface="Roboto"/>
                <a:ea typeface="Roboto"/>
                <a:cs typeface="Roboto"/>
                <a:sym typeface="Roboto"/>
                <a:hlinkClick r:id="rId2"/>
              </a:rPr>
              <a:t>https://www.cancer.gov/espanol/publicaciones/diccionarios/diccionario-cancer/buscar/cancer/?searchMode=Begins</a:t>
            </a:r>
            <a:r>
              <a:rPr lang="en-US" sz="1200">
                <a:solidFill>
                  <a:srgbClr val="1B1B1B"/>
                </a:solidFill>
                <a:highlight>
                  <a:srgbClr val="FFFFFF"/>
                </a:highlight>
                <a:latin typeface="Roboto"/>
                <a:ea typeface="Roboto"/>
                <a:cs typeface="Roboto"/>
                <a:sym typeface="Roboto"/>
              </a:rPr>
              <a:t> </a:t>
            </a:r>
            <a:endParaRPr>
              <a:solidFill>
                <a:schemeClr val="dk1"/>
              </a:solidFill>
            </a:endParaRPr>
          </a:p>
          <a:p>
            <a:pPr indent="0" lvl="0" marL="0" rtl="0" algn="l">
              <a:spcBef>
                <a:spcPts val="0"/>
              </a:spcBef>
              <a:spcAft>
                <a:spcPts val="0"/>
              </a:spcAft>
              <a:buNone/>
            </a:pPr>
            <a:r>
              <a:t/>
            </a:r>
            <a:endParaRPr/>
          </a:p>
        </p:txBody>
      </p:sp>
      <p:sp>
        <p:nvSpPr>
          <p:cNvPr id="204" name="Google Shape;204;g2e01e6a0f3f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jp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jpg"/><Relationship Id="rId4" Type="http://schemas.openxmlformats.org/officeDocument/2006/relationships/image" Target="../media/image9.jp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33.png"/><Relationship Id="rId7"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9.jpg"/><Relationship Id="rId5"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16690501" y="3807188"/>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85" name="Google Shape;85;p13"/>
          <p:cNvSpPr/>
          <p:nvPr/>
        </p:nvSpPr>
        <p:spPr>
          <a:xfrm>
            <a:off x="-1270924" y="3807188"/>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cxnSp>
        <p:nvCxnSpPr>
          <p:cNvPr id="86" name="Google Shape;86;p13"/>
          <p:cNvCxnSpPr/>
          <p:nvPr/>
        </p:nvCxnSpPr>
        <p:spPr>
          <a:xfrm>
            <a:off x="13691944" y="5143501"/>
            <a:ext cx="9144300" cy="0"/>
          </a:xfrm>
          <a:prstGeom prst="straightConnector1">
            <a:avLst/>
          </a:prstGeom>
          <a:noFill/>
          <a:ln cap="flat" cmpd="sng" w="38100">
            <a:solidFill>
              <a:srgbClr val="014E97"/>
            </a:solidFill>
            <a:prstDash val="solid"/>
            <a:round/>
            <a:headEnd len="sm" w="sm" type="none"/>
            <a:tailEnd len="sm" w="sm" type="none"/>
          </a:ln>
        </p:spPr>
      </p:cxnSp>
      <p:sp>
        <p:nvSpPr>
          <p:cNvPr id="87" name="Google Shape;87;p13"/>
          <p:cNvSpPr/>
          <p:nvPr/>
        </p:nvSpPr>
        <p:spPr>
          <a:xfrm>
            <a:off x="2708721" y="-369622"/>
            <a:ext cx="12870561" cy="11026235"/>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cxnSp>
        <p:nvCxnSpPr>
          <p:cNvPr id="88" name="Google Shape;88;p13"/>
          <p:cNvCxnSpPr/>
          <p:nvPr/>
        </p:nvCxnSpPr>
        <p:spPr>
          <a:xfrm>
            <a:off x="-5182006" y="5143501"/>
            <a:ext cx="9144300" cy="0"/>
          </a:xfrm>
          <a:prstGeom prst="straightConnector1">
            <a:avLst/>
          </a:prstGeom>
          <a:noFill/>
          <a:ln cap="flat" cmpd="sng" w="38100">
            <a:solidFill>
              <a:srgbClr val="014E97"/>
            </a:solidFill>
            <a:prstDash val="solid"/>
            <a:round/>
            <a:headEnd len="sm" w="sm" type="none"/>
            <a:tailEnd len="sm" w="sm" type="none"/>
          </a:ln>
        </p:spPr>
      </p:cxnSp>
      <p:pic>
        <p:nvPicPr>
          <p:cNvPr id="89" name="Google Shape;89;p13"/>
          <p:cNvPicPr preferRelativeResize="0"/>
          <p:nvPr/>
        </p:nvPicPr>
        <p:blipFill>
          <a:blip r:embed="rId3">
            <a:alphaModFix/>
          </a:blip>
          <a:stretch>
            <a:fillRect/>
          </a:stretch>
        </p:blipFill>
        <p:spPr>
          <a:xfrm>
            <a:off x="634563" y="364026"/>
            <a:ext cx="17018874" cy="9558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nvSpPr>
        <p:spPr>
          <a:xfrm>
            <a:off x="552674" y="542925"/>
            <a:ext cx="7560000" cy="31956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lang="en-US" sz="9437">
                <a:solidFill>
                  <a:srgbClr val="014E97"/>
                </a:solidFill>
                <a:latin typeface="Libre Baskerville"/>
                <a:ea typeface="Libre Baskerville"/>
                <a:cs typeface="Libre Baskerville"/>
                <a:sym typeface="Libre Baskerville"/>
              </a:rPr>
              <a:t>Metástasis</a:t>
            </a:r>
            <a:endParaRPr sz="9437">
              <a:solidFill>
                <a:srgbClr val="014E97"/>
              </a:solidFill>
              <a:latin typeface="Libre Baskerville"/>
              <a:ea typeface="Libre Baskerville"/>
              <a:cs typeface="Libre Baskerville"/>
              <a:sym typeface="Libre Baskerville"/>
            </a:endParaRPr>
          </a:p>
          <a:p>
            <a:pPr indent="0" lvl="0" marL="0" marR="0" rtl="0" algn="l">
              <a:lnSpc>
                <a:spcPct val="119995"/>
              </a:lnSpc>
              <a:spcBef>
                <a:spcPts val="0"/>
              </a:spcBef>
              <a:spcAft>
                <a:spcPts val="0"/>
              </a:spcAft>
              <a:buNone/>
            </a:pPr>
            <a:r>
              <a:rPr lang="en-US" sz="9437">
                <a:solidFill>
                  <a:srgbClr val="014E97"/>
                </a:solidFill>
                <a:latin typeface="Libre Baskerville"/>
                <a:ea typeface="Libre Baskerville"/>
                <a:cs typeface="Libre Baskerville"/>
                <a:sym typeface="Libre Baskerville"/>
              </a:rPr>
              <a:t>Cerebral </a:t>
            </a:r>
            <a:endParaRPr/>
          </a:p>
        </p:txBody>
      </p:sp>
      <p:sp>
        <p:nvSpPr>
          <p:cNvPr id="220" name="Google Shape;220;p22"/>
          <p:cNvSpPr txBox="1"/>
          <p:nvPr/>
        </p:nvSpPr>
        <p:spPr>
          <a:xfrm>
            <a:off x="6360306" y="5785598"/>
            <a:ext cx="4806900" cy="51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355" u="none" cap="none" strike="noStrike">
                <a:solidFill>
                  <a:srgbClr val="FFFFFF"/>
                </a:solidFill>
                <a:latin typeface="Libre Baskerville"/>
                <a:ea typeface="Libre Baskerville"/>
                <a:cs typeface="Libre Baskerville"/>
                <a:sym typeface="Libre Baskerville"/>
              </a:rPr>
              <a:t>What we do? </a:t>
            </a:r>
            <a:endParaRPr/>
          </a:p>
        </p:txBody>
      </p:sp>
      <p:sp>
        <p:nvSpPr>
          <p:cNvPr id="221" name="Google Shape;221;p22"/>
          <p:cNvSpPr/>
          <p:nvPr/>
        </p:nvSpPr>
        <p:spPr>
          <a:xfrm rot="-5400000">
            <a:off x="3554259" y="57100"/>
            <a:ext cx="5137203" cy="13148629"/>
          </a:xfrm>
          <a:custGeom>
            <a:rect b="b" l="l" r="r" t="t"/>
            <a:pathLst>
              <a:path extrusionOk="0" h="1006016" w="393053">
                <a:moveTo>
                  <a:pt x="393053" y="0"/>
                </a:moveTo>
                <a:lnTo>
                  <a:pt x="393053" y="891716"/>
                </a:lnTo>
                <a:lnTo>
                  <a:pt x="196527" y="1006016"/>
                </a:lnTo>
                <a:lnTo>
                  <a:pt x="0" y="891716"/>
                </a:lnTo>
                <a:lnTo>
                  <a:pt x="0" y="0"/>
                </a:lnTo>
                <a:lnTo>
                  <a:pt x="393053" y="0"/>
                </a:lnTo>
                <a:close/>
              </a:path>
            </a:pathLst>
          </a:custGeom>
          <a:solidFill>
            <a:srgbClr val="014E97"/>
          </a:solidFill>
          <a:ln>
            <a:noFill/>
          </a:ln>
        </p:spPr>
      </p:sp>
      <p:sp>
        <p:nvSpPr>
          <p:cNvPr id="222" name="Google Shape;222;p22"/>
          <p:cNvSpPr txBox="1"/>
          <p:nvPr/>
        </p:nvSpPr>
        <p:spPr>
          <a:xfrm>
            <a:off x="627225" y="4528900"/>
            <a:ext cx="10151700" cy="128700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lang="en-US" sz="2200">
                <a:solidFill>
                  <a:schemeClr val="lt1"/>
                </a:solidFill>
                <a:latin typeface="Montserrat"/>
                <a:ea typeface="Montserrat"/>
                <a:cs typeface="Montserrat"/>
                <a:sym typeface="Montserrat"/>
              </a:rPr>
              <a:t>La metástasis cerebral es la propagación de células cancerosas al cerebro desde otra parte del cuerpo donde comenzó el cáncer. </a:t>
            </a:r>
            <a:endParaRPr sz="2200">
              <a:solidFill>
                <a:schemeClr val="lt1"/>
              </a:solidFill>
              <a:latin typeface="Montserrat"/>
              <a:ea typeface="Montserrat"/>
              <a:cs typeface="Montserrat"/>
              <a:sym typeface="Montserrat"/>
            </a:endParaRPr>
          </a:p>
          <a:p>
            <a:pPr indent="0" lvl="0" marL="0" marR="0" rtl="0" algn="l">
              <a:lnSpc>
                <a:spcPct val="140023"/>
              </a:lnSpc>
              <a:spcBef>
                <a:spcPts val="0"/>
              </a:spcBef>
              <a:spcAft>
                <a:spcPts val="0"/>
              </a:spcAft>
              <a:buNone/>
            </a:pPr>
            <a:r>
              <a:rPr lang="en-US" sz="2200">
                <a:solidFill>
                  <a:schemeClr val="lt1"/>
                </a:solidFill>
                <a:latin typeface="Montserrat"/>
                <a:ea typeface="Montserrat"/>
                <a:cs typeface="Montserrat"/>
                <a:sym typeface="Montserrat"/>
              </a:rPr>
              <a:t>S</a:t>
            </a:r>
            <a:r>
              <a:rPr lang="en-US" sz="2200">
                <a:solidFill>
                  <a:schemeClr val="lt1"/>
                </a:solidFill>
                <a:latin typeface="Montserrat"/>
                <a:ea typeface="Montserrat"/>
                <a:cs typeface="Montserrat"/>
                <a:sym typeface="Montserrat"/>
              </a:rPr>
              <a:t>on</a:t>
            </a:r>
            <a:r>
              <a:rPr b="1" lang="en-US" sz="2200">
                <a:solidFill>
                  <a:schemeClr val="lt1"/>
                </a:solidFill>
                <a:latin typeface="Montserrat"/>
                <a:ea typeface="Montserrat"/>
                <a:cs typeface="Montserrat"/>
                <a:sym typeface="Montserrat"/>
              </a:rPr>
              <a:t> más frecuentes que los tumores cerebrales primarios.</a:t>
            </a:r>
            <a:endParaRPr b="1" sz="2400">
              <a:solidFill>
                <a:schemeClr val="lt1"/>
              </a:solidFill>
            </a:endParaRPr>
          </a:p>
        </p:txBody>
      </p:sp>
      <p:cxnSp>
        <p:nvCxnSpPr>
          <p:cNvPr id="223" name="Google Shape;223;p22"/>
          <p:cNvCxnSpPr/>
          <p:nvPr/>
        </p:nvCxnSpPr>
        <p:spPr>
          <a:xfrm rot="-16227">
            <a:off x="627192" y="7259224"/>
            <a:ext cx="4004145" cy="0"/>
          </a:xfrm>
          <a:prstGeom prst="straightConnector1">
            <a:avLst/>
          </a:prstGeom>
          <a:noFill/>
          <a:ln cap="flat" cmpd="sng" w="38100">
            <a:solidFill>
              <a:srgbClr val="FFFFFF"/>
            </a:solidFill>
            <a:prstDash val="solid"/>
            <a:round/>
            <a:headEnd len="sm" w="sm" type="none"/>
            <a:tailEnd len="sm" w="sm" type="none"/>
          </a:ln>
        </p:spPr>
      </p:cxnSp>
      <p:pic>
        <p:nvPicPr>
          <p:cNvPr id="224" name="Google Shape;224;p22"/>
          <p:cNvPicPr preferRelativeResize="0"/>
          <p:nvPr/>
        </p:nvPicPr>
        <p:blipFill>
          <a:blip r:embed="rId3">
            <a:alphaModFix/>
          </a:blip>
          <a:stretch>
            <a:fillRect/>
          </a:stretch>
        </p:blipFill>
        <p:spPr>
          <a:xfrm>
            <a:off x="12697176" y="3179585"/>
            <a:ext cx="6903676" cy="6903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3"/>
          <p:cNvPicPr preferRelativeResize="0"/>
          <p:nvPr/>
        </p:nvPicPr>
        <p:blipFill>
          <a:blip r:embed="rId3">
            <a:alphaModFix/>
          </a:blip>
          <a:stretch>
            <a:fillRect/>
          </a:stretch>
        </p:blipFill>
        <p:spPr>
          <a:xfrm>
            <a:off x="-540062" y="-1136937"/>
            <a:ext cx="19794824" cy="12078424"/>
          </a:xfrm>
          <a:prstGeom prst="rect">
            <a:avLst/>
          </a:prstGeom>
          <a:noFill/>
          <a:ln>
            <a:noFill/>
          </a:ln>
        </p:spPr>
      </p:pic>
      <p:grpSp>
        <p:nvGrpSpPr>
          <p:cNvPr id="230" name="Google Shape;230;p23"/>
          <p:cNvGrpSpPr/>
          <p:nvPr/>
        </p:nvGrpSpPr>
        <p:grpSpPr>
          <a:xfrm>
            <a:off x="-323725" y="3090824"/>
            <a:ext cx="19038543" cy="4105368"/>
            <a:chOff x="0" y="-47625"/>
            <a:chExt cx="4816592" cy="1081242"/>
          </a:xfrm>
        </p:grpSpPr>
        <p:sp>
          <p:nvSpPr>
            <p:cNvPr id="231" name="Google Shape;231;p23"/>
            <p:cNvSpPr/>
            <p:nvPr/>
          </p:nvSpPr>
          <p:spPr>
            <a:xfrm>
              <a:off x="0" y="0"/>
              <a:ext cx="4816592" cy="1033617"/>
            </a:xfrm>
            <a:custGeom>
              <a:rect b="b" l="l" r="r" t="t"/>
              <a:pathLst>
                <a:path extrusionOk="0" h="1033617" w="4816592">
                  <a:moveTo>
                    <a:pt x="0" y="0"/>
                  </a:moveTo>
                  <a:lnTo>
                    <a:pt x="4816592" y="0"/>
                  </a:lnTo>
                  <a:lnTo>
                    <a:pt x="4816592" y="1033617"/>
                  </a:lnTo>
                  <a:lnTo>
                    <a:pt x="0" y="1033617"/>
                  </a:lnTo>
                  <a:close/>
                </a:path>
              </a:pathLst>
            </a:custGeom>
            <a:solidFill>
              <a:srgbClr val="014E97"/>
            </a:solidFill>
            <a:ln>
              <a:noFill/>
            </a:ln>
          </p:spPr>
        </p:sp>
        <p:sp>
          <p:nvSpPr>
            <p:cNvPr id="232" name="Google Shape;232;p23"/>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3" name="Google Shape;233;p23"/>
          <p:cNvSpPr txBox="1"/>
          <p:nvPr/>
        </p:nvSpPr>
        <p:spPr>
          <a:xfrm>
            <a:off x="2954893" y="4171329"/>
            <a:ext cx="128049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Libre Franklin Light"/>
                <a:ea typeface="Libre Franklin Light"/>
                <a:cs typeface="Libre Franklin Light"/>
                <a:sym typeface="Libre Franklin Light"/>
              </a:rPr>
              <a:t>L</a:t>
            </a:r>
            <a:r>
              <a:rPr b="0" i="0" lang="en-US" sz="2499" u="none" cap="none" strike="noStrike">
                <a:solidFill>
                  <a:srgbClr val="FFFFFF"/>
                </a:solidFill>
                <a:latin typeface="Libre Franklin Light"/>
                <a:ea typeface="Libre Franklin Light"/>
                <a:cs typeface="Libre Franklin Light"/>
                <a:sym typeface="Libre Franklin Light"/>
              </a:rPr>
              <a:t>os tumores que se originan en otras partes del cuerpo y se diseminan al cerebro (</a:t>
            </a:r>
            <a:r>
              <a:rPr b="0" i="1" lang="en-US" sz="2499" u="none" cap="none" strike="noStrike">
                <a:solidFill>
                  <a:srgbClr val="FFFFFF"/>
                </a:solidFill>
                <a:latin typeface="Libre Franklin Light"/>
                <a:ea typeface="Libre Franklin Light"/>
                <a:cs typeface="Libre Franklin Light"/>
                <a:sym typeface="Libre Franklin Light"/>
              </a:rPr>
              <a:t>metástasis cerebrales)</a:t>
            </a:r>
            <a:r>
              <a:rPr b="0" i="0" lang="en-US" sz="2499" u="none" cap="none" strike="noStrike">
                <a:solidFill>
                  <a:srgbClr val="FFFFFF"/>
                </a:solidFill>
                <a:latin typeface="Libre Franklin Light"/>
                <a:ea typeface="Libre Franklin Light"/>
                <a:cs typeface="Libre Franklin Light"/>
                <a:sym typeface="Libre Franklin Light"/>
              </a:rPr>
              <a:t> son más frecuentes que los tumores que comienzan directamente en el cerebro (</a:t>
            </a:r>
            <a:r>
              <a:rPr b="1" i="0" lang="en-US" sz="2499" u="none" cap="none" strike="noStrike">
                <a:solidFill>
                  <a:srgbClr val="FFFFFF"/>
                </a:solidFill>
                <a:latin typeface="Libre Franklin"/>
                <a:ea typeface="Libre Franklin"/>
                <a:cs typeface="Libre Franklin"/>
                <a:sym typeface="Libre Franklin"/>
              </a:rPr>
              <a:t>tumores cerebrales primarios</a:t>
            </a:r>
            <a:r>
              <a:rPr b="0" i="0" lang="en-US" sz="2499" u="none" cap="none" strike="noStrike">
                <a:solidFill>
                  <a:srgbClr val="FFFFFF"/>
                </a:solidFill>
                <a:latin typeface="Libre Franklin Light"/>
                <a:ea typeface="Libre Franklin Light"/>
                <a:cs typeface="Libre Franklin Light"/>
                <a:sym typeface="Libre Franklin Light"/>
              </a:rPr>
              <a:t>).</a:t>
            </a:r>
            <a:endParaRPr/>
          </a:p>
        </p:txBody>
      </p:sp>
      <p:cxnSp>
        <p:nvCxnSpPr>
          <p:cNvPr id="234" name="Google Shape;234;p23"/>
          <p:cNvCxnSpPr/>
          <p:nvPr/>
        </p:nvCxnSpPr>
        <p:spPr>
          <a:xfrm>
            <a:off x="5897855" y="6480054"/>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38" name="Shape 238"/>
        <p:cNvGrpSpPr/>
        <p:nvPr/>
      </p:nvGrpSpPr>
      <p:grpSpPr>
        <a:xfrm>
          <a:off x="0" y="0"/>
          <a:ext cx="0" cy="0"/>
          <a:chOff x="0" y="0"/>
          <a:chExt cx="0" cy="0"/>
        </a:xfrm>
      </p:grpSpPr>
      <p:pic>
        <p:nvPicPr>
          <p:cNvPr id="239" name="Google Shape;239;p24"/>
          <p:cNvPicPr preferRelativeResize="0"/>
          <p:nvPr/>
        </p:nvPicPr>
        <p:blipFill rotWithShape="1">
          <a:blip r:embed="rId3">
            <a:alphaModFix amt="70000"/>
          </a:blip>
          <a:srcRect b="7870" l="0" r="0" t="7862"/>
          <a:stretch/>
        </p:blipFill>
        <p:spPr>
          <a:xfrm>
            <a:off x="0" y="0"/>
            <a:ext cx="18288002" cy="10287001"/>
          </a:xfrm>
          <a:prstGeom prst="rect">
            <a:avLst/>
          </a:prstGeom>
          <a:noFill/>
          <a:ln>
            <a:noFill/>
          </a:ln>
        </p:spPr>
      </p:pic>
      <p:grpSp>
        <p:nvGrpSpPr>
          <p:cNvPr id="240" name="Google Shape;240;p24"/>
          <p:cNvGrpSpPr/>
          <p:nvPr/>
        </p:nvGrpSpPr>
        <p:grpSpPr>
          <a:xfrm>
            <a:off x="8635921" y="-1304432"/>
            <a:ext cx="13205399" cy="12122144"/>
            <a:chOff x="0" y="-47625"/>
            <a:chExt cx="812800" cy="746125"/>
          </a:xfrm>
        </p:grpSpPr>
        <p:sp>
          <p:nvSpPr>
            <p:cNvPr id="241" name="Google Shape;241;p24"/>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14E97"/>
            </a:solidFill>
            <a:ln>
              <a:noFill/>
            </a:ln>
          </p:spPr>
        </p:sp>
        <p:sp>
          <p:nvSpPr>
            <p:cNvPr id="242" name="Google Shape;242;p24"/>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3" name="Google Shape;243;p24"/>
          <p:cNvGrpSpPr/>
          <p:nvPr/>
        </p:nvGrpSpPr>
        <p:grpSpPr>
          <a:xfrm>
            <a:off x="8635921" y="737893"/>
            <a:ext cx="9278112" cy="9821466"/>
            <a:chOff x="0" y="-47625"/>
            <a:chExt cx="812800" cy="860400"/>
          </a:xfrm>
        </p:grpSpPr>
        <p:sp>
          <p:nvSpPr>
            <p:cNvPr id="244" name="Google Shape;244;p24"/>
            <p:cNvSpPr/>
            <p:nvPr/>
          </p:nvSpPr>
          <p:spPr>
            <a:xfrm>
              <a:off x="0" y="0"/>
              <a:ext cx="812800" cy="201573"/>
            </a:xfrm>
            <a:custGeom>
              <a:rect b="b" l="l" r="r" t="t"/>
              <a:pathLst>
                <a:path extrusionOk="0" h="201573" w="812800">
                  <a:moveTo>
                    <a:pt x="0" y="0"/>
                  </a:moveTo>
                  <a:lnTo>
                    <a:pt x="812800" y="0"/>
                  </a:lnTo>
                  <a:lnTo>
                    <a:pt x="812800" y="201573"/>
                  </a:lnTo>
                  <a:lnTo>
                    <a:pt x="0" y="201573"/>
                  </a:lnTo>
                  <a:close/>
                </a:path>
              </a:pathLst>
            </a:custGeom>
            <a:solidFill>
              <a:srgbClr val="2994E5"/>
            </a:solidFill>
            <a:ln>
              <a:noFill/>
            </a:ln>
          </p:spPr>
        </p:sp>
        <p:sp>
          <p:nvSpPr>
            <p:cNvPr id="245" name="Google Shape;245;p2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24"/>
          <p:cNvGrpSpPr/>
          <p:nvPr/>
        </p:nvGrpSpPr>
        <p:grpSpPr>
          <a:xfrm>
            <a:off x="7123300" y="3791325"/>
            <a:ext cx="9278112" cy="9821466"/>
            <a:chOff x="0" y="-47625"/>
            <a:chExt cx="812800" cy="860400"/>
          </a:xfrm>
        </p:grpSpPr>
        <p:sp>
          <p:nvSpPr>
            <p:cNvPr id="247" name="Google Shape;247;p24"/>
            <p:cNvSpPr/>
            <p:nvPr/>
          </p:nvSpPr>
          <p:spPr>
            <a:xfrm>
              <a:off x="0" y="0"/>
              <a:ext cx="812800" cy="208979"/>
            </a:xfrm>
            <a:custGeom>
              <a:rect b="b" l="l" r="r" t="t"/>
              <a:pathLst>
                <a:path extrusionOk="0" h="208979" w="812800">
                  <a:moveTo>
                    <a:pt x="0" y="0"/>
                  </a:moveTo>
                  <a:lnTo>
                    <a:pt x="812800" y="0"/>
                  </a:lnTo>
                  <a:lnTo>
                    <a:pt x="812800" y="208979"/>
                  </a:lnTo>
                  <a:lnTo>
                    <a:pt x="0" y="208979"/>
                  </a:lnTo>
                  <a:close/>
                </a:path>
              </a:pathLst>
            </a:custGeom>
            <a:solidFill>
              <a:srgbClr val="2994E5"/>
            </a:solidFill>
            <a:ln>
              <a:noFill/>
            </a:ln>
          </p:spPr>
        </p:sp>
        <p:sp>
          <p:nvSpPr>
            <p:cNvPr id="248" name="Google Shape;248;p2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24"/>
          <p:cNvGrpSpPr/>
          <p:nvPr/>
        </p:nvGrpSpPr>
        <p:grpSpPr>
          <a:xfrm>
            <a:off x="8635921" y="6840481"/>
            <a:ext cx="9278112" cy="9821466"/>
            <a:chOff x="0" y="-47625"/>
            <a:chExt cx="812800" cy="860400"/>
          </a:xfrm>
        </p:grpSpPr>
        <p:sp>
          <p:nvSpPr>
            <p:cNvPr id="250" name="Google Shape;250;p24"/>
            <p:cNvSpPr/>
            <p:nvPr/>
          </p:nvSpPr>
          <p:spPr>
            <a:xfrm>
              <a:off x="0" y="0"/>
              <a:ext cx="812800" cy="201199"/>
            </a:xfrm>
            <a:custGeom>
              <a:rect b="b" l="l" r="r" t="t"/>
              <a:pathLst>
                <a:path extrusionOk="0" h="201199" w="812800">
                  <a:moveTo>
                    <a:pt x="0" y="0"/>
                  </a:moveTo>
                  <a:lnTo>
                    <a:pt x="812800" y="0"/>
                  </a:lnTo>
                  <a:lnTo>
                    <a:pt x="812800" y="201199"/>
                  </a:lnTo>
                  <a:lnTo>
                    <a:pt x="0" y="201199"/>
                  </a:lnTo>
                  <a:close/>
                </a:path>
              </a:pathLst>
            </a:custGeom>
            <a:solidFill>
              <a:srgbClr val="2994E5"/>
            </a:solidFill>
            <a:ln>
              <a:noFill/>
            </a:ln>
          </p:spPr>
        </p:sp>
        <p:sp>
          <p:nvSpPr>
            <p:cNvPr id="251" name="Google Shape;251;p2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24"/>
          <p:cNvSpPr txBox="1"/>
          <p:nvPr/>
        </p:nvSpPr>
        <p:spPr>
          <a:xfrm>
            <a:off x="11681275" y="4837275"/>
            <a:ext cx="42915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FFFFFF"/>
                </a:solidFill>
                <a:latin typeface="Libre Franklin Light"/>
                <a:ea typeface="Libre Franklin Light"/>
                <a:cs typeface="Libre Franklin Light"/>
                <a:sym typeface="Libre Franklin Light"/>
              </a:rPr>
              <a:t>Se utiliza cuando la RM no está disponible.</a:t>
            </a:r>
            <a:endParaRPr/>
          </a:p>
        </p:txBody>
      </p:sp>
      <p:sp>
        <p:nvSpPr>
          <p:cNvPr id="253" name="Google Shape;253;p24"/>
          <p:cNvSpPr txBox="1"/>
          <p:nvPr/>
        </p:nvSpPr>
        <p:spPr>
          <a:xfrm>
            <a:off x="9010749" y="8289575"/>
            <a:ext cx="22410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Libre Baskerville"/>
                <a:ea typeface="Libre Baskerville"/>
                <a:cs typeface="Libre Baskerville"/>
                <a:sym typeface="Libre Baskerville"/>
              </a:rPr>
              <a:t>Biopsia</a:t>
            </a:r>
            <a:endParaRPr/>
          </a:p>
        </p:txBody>
      </p:sp>
      <p:sp>
        <p:nvSpPr>
          <p:cNvPr id="254" name="Google Shape;254;p24"/>
          <p:cNvSpPr txBox="1"/>
          <p:nvPr/>
        </p:nvSpPr>
        <p:spPr>
          <a:xfrm>
            <a:off x="12149725" y="8092763"/>
            <a:ext cx="51708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Obtención  de muestra del tejido cerebral para diagnóstico. </a:t>
            </a:r>
            <a:endParaRPr/>
          </a:p>
        </p:txBody>
      </p:sp>
      <p:cxnSp>
        <p:nvCxnSpPr>
          <p:cNvPr id="255" name="Google Shape;255;p24"/>
          <p:cNvCxnSpPr/>
          <p:nvPr/>
        </p:nvCxnSpPr>
        <p:spPr>
          <a:xfrm rot="-8729">
            <a:off x="-12" y="9671350"/>
            <a:ext cx="7443324" cy="0"/>
          </a:xfrm>
          <a:prstGeom prst="straightConnector1">
            <a:avLst/>
          </a:prstGeom>
          <a:noFill/>
          <a:ln cap="flat" cmpd="sng" w="38100">
            <a:solidFill>
              <a:srgbClr val="FFFFFF"/>
            </a:solidFill>
            <a:prstDash val="solid"/>
            <a:round/>
            <a:headEnd len="sm" w="sm" type="none"/>
            <a:tailEnd len="sm" w="sm" type="none"/>
          </a:ln>
        </p:spPr>
      </p:cxnSp>
      <p:sp>
        <p:nvSpPr>
          <p:cNvPr id="256" name="Google Shape;256;p24"/>
          <p:cNvSpPr txBox="1"/>
          <p:nvPr/>
        </p:nvSpPr>
        <p:spPr>
          <a:xfrm>
            <a:off x="9010760" y="1995773"/>
            <a:ext cx="3998700" cy="1083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Libre Baskerville"/>
                <a:ea typeface="Libre Baskerville"/>
                <a:cs typeface="Libre Baskerville"/>
                <a:sym typeface="Libre Baskerville"/>
              </a:rPr>
              <a:t>Resonancia Magnética (</a:t>
            </a:r>
            <a:r>
              <a:rPr b="1" lang="en-US" sz="3200">
                <a:solidFill>
                  <a:srgbClr val="FFFFFF"/>
                </a:solidFill>
                <a:latin typeface="Libre Baskerville"/>
                <a:ea typeface="Libre Baskerville"/>
                <a:cs typeface="Libre Baskerville"/>
                <a:sym typeface="Libre Baskerville"/>
              </a:rPr>
              <a:t>RM</a:t>
            </a:r>
            <a:r>
              <a:rPr lang="en-US" sz="3200">
                <a:solidFill>
                  <a:srgbClr val="FFFFFF"/>
                </a:solidFill>
                <a:latin typeface="Libre Baskerville"/>
                <a:ea typeface="Libre Baskerville"/>
                <a:cs typeface="Libre Baskerville"/>
                <a:sym typeface="Libre Baskerville"/>
              </a:rPr>
              <a:t>)</a:t>
            </a:r>
            <a:endParaRPr/>
          </a:p>
        </p:txBody>
      </p:sp>
      <p:sp>
        <p:nvSpPr>
          <p:cNvPr id="257" name="Google Shape;257;p24"/>
          <p:cNvSpPr txBox="1"/>
          <p:nvPr/>
        </p:nvSpPr>
        <p:spPr>
          <a:xfrm>
            <a:off x="13357676" y="1835866"/>
            <a:ext cx="4291500" cy="1403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M</a:t>
            </a:r>
            <a:r>
              <a:rPr lang="en-US" sz="2399">
                <a:solidFill>
                  <a:srgbClr val="FFFFFF"/>
                </a:solidFill>
                <a:latin typeface="Libre Franklin Light"/>
                <a:ea typeface="Libre Franklin Light"/>
                <a:cs typeface="Libre Franklin Light"/>
                <a:sym typeface="Libre Franklin Light"/>
              </a:rPr>
              <a:t>étodo de imagen más sensible para detectar metástasis cerebrales.</a:t>
            </a:r>
            <a:endParaRPr/>
          </a:p>
        </p:txBody>
      </p:sp>
      <p:sp>
        <p:nvSpPr>
          <p:cNvPr id="258" name="Google Shape;258;p24"/>
          <p:cNvSpPr txBox="1"/>
          <p:nvPr/>
        </p:nvSpPr>
        <p:spPr>
          <a:xfrm>
            <a:off x="7443300" y="4609275"/>
            <a:ext cx="3454500" cy="1859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3200">
                <a:solidFill>
                  <a:schemeClr val="lt1"/>
                </a:solidFill>
                <a:latin typeface="Libre Baskerville"/>
                <a:ea typeface="Libre Baskerville"/>
                <a:cs typeface="Libre Baskerville"/>
                <a:sym typeface="Libre Baskerville"/>
              </a:rPr>
              <a:t>Tomografía Computarizada (TC)</a:t>
            </a:r>
            <a:endParaRPr>
              <a:solidFill>
                <a:schemeClr val="dk1"/>
              </a:solidFill>
            </a:endParaRPr>
          </a:p>
        </p:txBody>
      </p:sp>
      <p:sp>
        <p:nvSpPr>
          <p:cNvPr id="259" name="Google Shape;259;p24"/>
          <p:cNvSpPr txBox="1"/>
          <p:nvPr/>
        </p:nvSpPr>
        <p:spPr>
          <a:xfrm>
            <a:off x="307190" y="8475311"/>
            <a:ext cx="6828900" cy="8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Diagnóstico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263" name="Shape 263"/>
        <p:cNvGrpSpPr/>
        <p:nvPr/>
      </p:nvGrpSpPr>
      <p:grpSpPr>
        <a:xfrm>
          <a:off x="0" y="0"/>
          <a:ext cx="0" cy="0"/>
          <a:chOff x="0" y="0"/>
          <a:chExt cx="0" cy="0"/>
        </a:xfrm>
      </p:grpSpPr>
      <p:pic>
        <p:nvPicPr>
          <p:cNvPr id="264" name="Google Shape;264;p25"/>
          <p:cNvPicPr preferRelativeResize="0"/>
          <p:nvPr/>
        </p:nvPicPr>
        <p:blipFill rotWithShape="1">
          <a:blip r:embed="rId3">
            <a:alphaModFix amt="50000"/>
          </a:blip>
          <a:srcRect b="31238" l="0" r="0" t="31238"/>
          <a:stretch/>
        </p:blipFill>
        <p:spPr>
          <a:xfrm>
            <a:off x="0" y="0"/>
            <a:ext cx="18287998" cy="10286996"/>
          </a:xfrm>
          <a:prstGeom prst="rect">
            <a:avLst/>
          </a:prstGeom>
          <a:noFill/>
          <a:ln>
            <a:noFill/>
          </a:ln>
        </p:spPr>
      </p:pic>
      <p:graphicFrame>
        <p:nvGraphicFramePr>
          <p:cNvPr id="265" name="Google Shape;265;p25"/>
          <p:cNvGraphicFramePr/>
          <p:nvPr/>
        </p:nvGraphicFramePr>
        <p:xfrm>
          <a:off x="1028700" y="3920754"/>
          <a:ext cx="3000000" cy="3000000"/>
        </p:xfrm>
        <a:graphic>
          <a:graphicData uri="http://schemas.openxmlformats.org/drawingml/2006/table">
            <a:tbl>
              <a:tblPr>
                <a:noFill/>
                <a:tableStyleId>{636986E1-1A6C-48E5-8C5E-3C5777462721}</a:tableStyleId>
              </a:tblPr>
              <a:tblGrid>
                <a:gridCol w="4057650"/>
                <a:gridCol w="4189075"/>
                <a:gridCol w="3926225"/>
                <a:gridCol w="4057650"/>
              </a:tblGrid>
              <a:tr h="1899025">
                <a:tc>
                  <a:txBody>
                    <a:bodyPr/>
                    <a:lstStyle/>
                    <a:p>
                      <a:pPr indent="0" lvl="0" marL="0" marR="0" rtl="0" algn="ctr">
                        <a:lnSpc>
                          <a:spcPct val="140000"/>
                        </a:lnSpc>
                        <a:spcBef>
                          <a:spcPts val="0"/>
                        </a:spcBef>
                        <a:spcAft>
                          <a:spcPts val="0"/>
                        </a:spcAft>
                        <a:buNone/>
                      </a:pPr>
                      <a:r>
                        <a:rPr b="1" lang="en-US" sz="3300" u="none" cap="none" strike="noStrike">
                          <a:solidFill>
                            <a:srgbClr val="FFFFFF"/>
                          </a:solidFill>
                          <a:latin typeface="Libre Baskerville"/>
                          <a:ea typeface="Libre Baskerville"/>
                          <a:cs typeface="Libre Baskerville"/>
                          <a:sym typeface="Libre Baskerville"/>
                        </a:rPr>
                        <a:t>Radioterapia</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Cirugía</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Quimioterapia</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2800">
                          <a:solidFill>
                            <a:srgbClr val="FFFFFF"/>
                          </a:solidFill>
                          <a:latin typeface="Libre Baskerville"/>
                          <a:ea typeface="Libre Baskerville"/>
                          <a:cs typeface="Libre Baskerville"/>
                          <a:sym typeface="Libre Baskerville"/>
                        </a:rPr>
                        <a:t>Medicación</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4965025">
                <a:tc>
                  <a:txBody>
                    <a:bodyPr/>
                    <a:lstStyle/>
                    <a:p>
                      <a:pPr indent="-244475" lvl="1" marL="539748" marR="0" rtl="0" algn="l">
                        <a:lnSpc>
                          <a:spcPct val="140016"/>
                        </a:lnSpc>
                        <a:spcBef>
                          <a:spcPts val="0"/>
                        </a:spcBef>
                        <a:spcAft>
                          <a:spcPts val="0"/>
                        </a:spcAft>
                        <a:buClr>
                          <a:srgbClr val="FFFFFF"/>
                        </a:buClr>
                        <a:buSzPts val="2099"/>
                        <a:buFont typeface="Arial"/>
                        <a:buChar char="•"/>
                      </a:pPr>
                      <a:r>
                        <a:rPr lang="en-US" sz="2099">
                          <a:solidFill>
                            <a:srgbClr val="FFFFFF"/>
                          </a:solidFill>
                          <a:latin typeface="Libre Franklin Light"/>
                          <a:ea typeface="Libre Franklin Light"/>
                          <a:cs typeface="Libre Franklin Light"/>
                          <a:sym typeface="Libre Franklin Light"/>
                        </a:rPr>
                        <a:t>D</a:t>
                      </a:r>
                      <a:r>
                        <a:rPr lang="en-US" sz="2099" u="none" cap="none" strike="noStrike">
                          <a:solidFill>
                            <a:srgbClr val="FFFFFF"/>
                          </a:solidFill>
                          <a:latin typeface="Libre Franklin Light"/>
                          <a:ea typeface="Libre Franklin Light"/>
                          <a:cs typeface="Libre Franklin Light"/>
                          <a:sym typeface="Libre Franklin Light"/>
                        </a:rPr>
                        <a:t>e todo el cerebro o radiocirugía estereotáctica</a:t>
                      </a:r>
                      <a:r>
                        <a:rPr lang="en-US" sz="2099">
                          <a:solidFill>
                            <a:srgbClr val="FFFFFF"/>
                          </a:solidFill>
                          <a:latin typeface="Libre Franklin Light"/>
                          <a:ea typeface="Libre Franklin Light"/>
                          <a:cs typeface="Libre Franklin Light"/>
                          <a:sym typeface="Libre Franklin Light"/>
                        </a:rPr>
                        <a:t>.</a:t>
                      </a:r>
                      <a:endParaRPr sz="700" u="none" cap="none" strike="noStrike"/>
                    </a:p>
                    <a:p>
                      <a:pPr indent="0" lvl="0" marL="914400" marR="0" rtl="0" algn="l">
                        <a:lnSpc>
                          <a:spcPct val="140016"/>
                        </a:lnSpc>
                        <a:spcBef>
                          <a:spcPts val="0"/>
                        </a:spcBef>
                        <a:spcAft>
                          <a:spcPts val="0"/>
                        </a:spcAft>
                        <a:buNone/>
                      </a:pPr>
                      <a:r>
                        <a:t/>
                      </a:r>
                      <a:endParaRPr sz="1000"/>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244474" lvl="1" marL="539749" marR="0" rtl="0" algn="l">
                        <a:lnSpc>
                          <a:spcPct val="140016"/>
                        </a:lnSpc>
                        <a:spcBef>
                          <a:spcPts val="0"/>
                        </a:spcBef>
                        <a:spcAft>
                          <a:spcPts val="0"/>
                        </a:spcAft>
                        <a:buClr>
                          <a:srgbClr val="FFFFFF"/>
                        </a:buClr>
                        <a:buSzPts val="2099"/>
                        <a:buFont typeface="Arial"/>
                        <a:buChar char="•"/>
                      </a:pPr>
                      <a:r>
                        <a:rPr lang="en-US" sz="2099">
                          <a:solidFill>
                            <a:srgbClr val="FFFFFF"/>
                          </a:solidFill>
                          <a:latin typeface="Libre Franklin Light"/>
                          <a:ea typeface="Libre Franklin Light"/>
                          <a:cs typeface="Libre Franklin Light"/>
                          <a:sym typeface="Libre Franklin Light"/>
                        </a:rPr>
                        <a:t>Es una opción si </a:t>
                      </a:r>
                      <a:r>
                        <a:rPr lang="en-US" sz="2099" u="none" cap="none" strike="noStrike">
                          <a:solidFill>
                            <a:srgbClr val="FFFFFF"/>
                          </a:solidFill>
                          <a:latin typeface="Libre Franklin Light"/>
                          <a:ea typeface="Libre Franklin Light"/>
                          <a:cs typeface="Libre Franklin Light"/>
                          <a:sym typeface="Libre Franklin Light"/>
                        </a:rPr>
                        <a:t> hay pocas metástasis accesibles y el paciente </a:t>
                      </a:r>
                      <a:r>
                        <a:rPr lang="en-US" sz="2099">
                          <a:solidFill>
                            <a:srgbClr val="FFFFFF"/>
                          </a:solidFill>
                          <a:latin typeface="Libre Franklin Light"/>
                          <a:ea typeface="Libre Franklin Light"/>
                          <a:cs typeface="Libre Franklin Light"/>
                          <a:sym typeface="Libre Franklin Light"/>
                        </a:rPr>
                        <a:t>tiene buena salud.</a:t>
                      </a:r>
                      <a:endParaRPr sz="700" u="none" cap="none" strike="noStrike"/>
                    </a:p>
                    <a:p>
                      <a:pPr indent="0" lvl="0" marL="0" marR="0" rtl="0" algn="l">
                        <a:lnSpc>
                          <a:spcPct val="140016"/>
                        </a:lnSpc>
                        <a:spcBef>
                          <a:spcPts val="0"/>
                        </a:spcBef>
                        <a:spcAft>
                          <a:spcPts val="0"/>
                        </a:spcAft>
                        <a:buNone/>
                      </a:pPr>
                      <a:r>
                        <a:t/>
                      </a:r>
                      <a:endParaRPr sz="1000"/>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244474" lvl="1" marL="539749" marR="0" rtl="0" algn="l">
                        <a:lnSpc>
                          <a:spcPct val="140016"/>
                        </a:lnSpc>
                        <a:spcBef>
                          <a:spcPts val="0"/>
                        </a:spcBef>
                        <a:spcAft>
                          <a:spcPts val="0"/>
                        </a:spcAft>
                        <a:buClr>
                          <a:srgbClr val="FFFFFF"/>
                        </a:buClr>
                        <a:buSzPts val="2099"/>
                        <a:buFont typeface="Arial"/>
                        <a:buChar char="•"/>
                      </a:pPr>
                      <a:r>
                        <a:rPr lang="en-US" sz="2099" u="none" cap="none" strike="noStrike">
                          <a:solidFill>
                            <a:srgbClr val="FFFFFF"/>
                          </a:solidFill>
                          <a:latin typeface="Libre Franklin Light"/>
                          <a:ea typeface="Libre Franklin Light"/>
                          <a:cs typeface="Libre Franklin Light"/>
                          <a:sym typeface="Libre Franklin Light"/>
                        </a:rPr>
                        <a:t>Aunque menos efectiva</a:t>
                      </a:r>
                      <a:r>
                        <a:rPr lang="en-US" sz="2099">
                          <a:solidFill>
                            <a:srgbClr val="FFFFFF"/>
                          </a:solidFill>
                          <a:latin typeface="Libre Franklin Light"/>
                          <a:ea typeface="Libre Franklin Light"/>
                          <a:cs typeface="Libre Franklin Light"/>
                          <a:sym typeface="Libre Franklin Light"/>
                        </a:rPr>
                        <a:t>, </a:t>
                      </a:r>
                      <a:r>
                        <a:rPr lang="en-US" sz="2099" u="none" cap="none" strike="noStrike">
                          <a:solidFill>
                            <a:srgbClr val="FFFFFF"/>
                          </a:solidFill>
                          <a:latin typeface="Libre Franklin Light"/>
                          <a:ea typeface="Libre Franklin Light"/>
                          <a:cs typeface="Libre Franklin Light"/>
                          <a:sym typeface="Libre Franklin Light"/>
                        </a:rPr>
                        <a:t>puede usarse en ciertos tipos de cáncer.</a:t>
                      </a:r>
                      <a:endParaRPr sz="700" u="none" cap="none" strike="noStrike"/>
                    </a:p>
                    <a:p>
                      <a:pPr indent="0" lvl="0" marL="914400" marR="0" rtl="0" algn="l">
                        <a:lnSpc>
                          <a:spcPct val="140016"/>
                        </a:lnSpc>
                        <a:spcBef>
                          <a:spcPts val="0"/>
                        </a:spcBef>
                        <a:spcAft>
                          <a:spcPts val="0"/>
                        </a:spcAft>
                        <a:buNone/>
                      </a:pPr>
                      <a:r>
                        <a:t/>
                      </a:r>
                      <a:endParaRPr sz="1000"/>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244475" lvl="1" marL="539748" marR="0" rtl="0" algn="l">
                        <a:lnSpc>
                          <a:spcPct val="140016"/>
                        </a:lnSpc>
                        <a:spcBef>
                          <a:spcPts val="0"/>
                        </a:spcBef>
                        <a:spcAft>
                          <a:spcPts val="0"/>
                        </a:spcAft>
                        <a:buClr>
                          <a:srgbClr val="FFFFFF"/>
                        </a:buClr>
                        <a:buSzPts val="2099"/>
                        <a:buFont typeface="Arial"/>
                        <a:buChar char="•"/>
                      </a:pPr>
                      <a:r>
                        <a:rPr lang="en-US" sz="2099">
                          <a:solidFill>
                            <a:srgbClr val="FFFFFF"/>
                          </a:solidFill>
                          <a:latin typeface="Libre Franklin Light"/>
                          <a:ea typeface="Libre Franklin Light"/>
                          <a:cs typeface="Libre Franklin Light"/>
                          <a:sym typeface="Libre Franklin Light"/>
                        </a:rPr>
                        <a:t>Administración de fármacos específicos.</a:t>
                      </a:r>
                      <a:endParaRPr sz="700" u="none" cap="none" strike="noStrike"/>
                    </a:p>
                    <a:p>
                      <a:pPr indent="0" lvl="0" marL="914400" marR="0" rtl="0" algn="l">
                        <a:lnSpc>
                          <a:spcPct val="140016"/>
                        </a:lnSpc>
                        <a:spcBef>
                          <a:spcPts val="0"/>
                        </a:spcBef>
                        <a:spcAft>
                          <a:spcPts val="0"/>
                        </a:spcAft>
                        <a:buNone/>
                      </a:pPr>
                      <a:r>
                        <a:t/>
                      </a:r>
                      <a:endParaRPr sz="1000"/>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r>
            </a:tbl>
          </a:graphicData>
        </a:graphic>
      </p:graphicFrame>
      <p:cxnSp>
        <p:nvCxnSpPr>
          <p:cNvPr id="266" name="Google Shape;266;p25"/>
          <p:cNvCxnSpPr/>
          <p:nvPr/>
        </p:nvCxnSpPr>
        <p:spPr>
          <a:xfrm flipH="1">
            <a:off x="3112900" y="9958025"/>
            <a:ext cx="1800" cy="1862100"/>
          </a:xfrm>
          <a:prstGeom prst="straightConnector1">
            <a:avLst/>
          </a:prstGeom>
          <a:noFill/>
          <a:ln cap="flat" cmpd="sng" w="38100">
            <a:solidFill>
              <a:srgbClr val="FFFFFF"/>
            </a:solidFill>
            <a:prstDash val="solid"/>
            <a:round/>
            <a:headEnd len="sm" w="sm" type="none"/>
            <a:tailEnd len="sm" w="sm" type="none"/>
          </a:ln>
        </p:spPr>
      </p:cxnSp>
      <p:sp>
        <p:nvSpPr>
          <p:cNvPr id="267" name="Google Shape;267;p25"/>
          <p:cNvSpPr txBox="1"/>
          <p:nvPr/>
        </p:nvSpPr>
        <p:spPr>
          <a:xfrm>
            <a:off x="6648300" y="1100200"/>
            <a:ext cx="4991400" cy="8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Tratamientos</a:t>
            </a:r>
            <a:endParaRPr/>
          </a:p>
        </p:txBody>
      </p:sp>
      <p:cxnSp>
        <p:nvCxnSpPr>
          <p:cNvPr id="268" name="Google Shape;268;p25"/>
          <p:cNvCxnSpPr/>
          <p:nvPr/>
        </p:nvCxnSpPr>
        <p:spPr>
          <a:xfrm rot="-8729">
            <a:off x="5422338" y="2187425"/>
            <a:ext cx="7443324" cy="0"/>
          </a:xfrm>
          <a:prstGeom prst="straightConnector1">
            <a:avLst/>
          </a:prstGeom>
          <a:noFill/>
          <a:ln cap="flat" cmpd="sng" w="38100">
            <a:solidFill>
              <a:srgbClr val="FFFFFF"/>
            </a:solidFill>
            <a:prstDash val="solid"/>
            <a:round/>
            <a:headEnd len="sm" w="sm" type="none"/>
            <a:tailEnd len="sm" w="sm" type="none"/>
          </a:ln>
        </p:spPr>
      </p:cxnSp>
      <p:cxnSp>
        <p:nvCxnSpPr>
          <p:cNvPr id="269" name="Google Shape;269;p25"/>
          <p:cNvCxnSpPr/>
          <p:nvPr/>
        </p:nvCxnSpPr>
        <p:spPr>
          <a:xfrm flipH="1">
            <a:off x="7203200" y="99580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270" name="Google Shape;270;p25"/>
          <p:cNvCxnSpPr/>
          <p:nvPr/>
        </p:nvCxnSpPr>
        <p:spPr>
          <a:xfrm flipH="1">
            <a:off x="15255925" y="99580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271" name="Google Shape;271;p25"/>
          <p:cNvCxnSpPr/>
          <p:nvPr/>
        </p:nvCxnSpPr>
        <p:spPr>
          <a:xfrm flipH="1">
            <a:off x="11229563" y="9958025"/>
            <a:ext cx="1800" cy="186210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6"/>
          <p:cNvPicPr preferRelativeResize="0"/>
          <p:nvPr/>
        </p:nvPicPr>
        <p:blipFill rotWithShape="1">
          <a:blip r:embed="rId3">
            <a:alphaModFix/>
          </a:blip>
          <a:srcRect b="-2160" l="0" r="0" t="17765"/>
          <a:stretch/>
        </p:blipFill>
        <p:spPr>
          <a:xfrm>
            <a:off x="0" y="0"/>
            <a:ext cx="18288000" cy="10530951"/>
          </a:xfrm>
          <a:prstGeom prst="rect">
            <a:avLst/>
          </a:prstGeom>
          <a:noFill/>
          <a:ln>
            <a:noFill/>
          </a:ln>
        </p:spPr>
      </p:pic>
      <p:sp>
        <p:nvSpPr>
          <p:cNvPr id="277" name="Google Shape;277;p26"/>
          <p:cNvSpPr txBox="1"/>
          <p:nvPr/>
        </p:nvSpPr>
        <p:spPr>
          <a:xfrm>
            <a:off x="2806553" y="6725920"/>
            <a:ext cx="90117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chemeClr val="dk1"/>
                </a:solidFill>
                <a:latin typeface="Libre Baskerville"/>
                <a:ea typeface="Libre Baskerville"/>
                <a:cs typeface="Libre Baskerville"/>
                <a:sym typeface="Libre Baskerville"/>
              </a:rPr>
              <a:t>Proyecto</a:t>
            </a:r>
            <a:endParaRPr>
              <a:solidFill>
                <a:schemeClr val="dk1"/>
              </a:solidFill>
            </a:endParaRPr>
          </a:p>
        </p:txBody>
      </p:sp>
      <p:cxnSp>
        <p:nvCxnSpPr>
          <p:cNvPr id="278" name="Google Shape;278;p26"/>
          <p:cNvCxnSpPr/>
          <p:nvPr/>
        </p:nvCxnSpPr>
        <p:spPr>
          <a:xfrm rot="5596">
            <a:off x="2806574" y="8405397"/>
            <a:ext cx="15481521" cy="0"/>
          </a:xfrm>
          <a:prstGeom prst="straightConnector1">
            <a:avLst/>
          </a:prstGeom>
          <a:noFill/>
          <a:ln cap="flat" cmpd="sng" w="38100">
            <a:solidFill>
              <a:schemeClr val="dk1"/>
            </a:solidFill>
            <a:prstDash val="solid"/>
            <a:round/>
            <a:headEnd len="sm" w="sm" type="none"/>
            <a:tailEnd len="sm" w="sm" type="none"/>
          </a:ln>
        </p:spPr>
      </p:cxnSp>
      <p:grpSp>
        <p:nvGrpSpPr>
          <p:cNvPr id="279" name="Google Shape;279;p26"/>
          <p:cNvGrpSpPr/>
          <p:nvPr/>
        </p:nvGrpSpPr>
        <p:grpSpPr>
          <a:xfrm>
            <a:off x="859074" y="6779342"/>
            <a:ext cx="1544564" cy="1327360"/>
            <a:chOff x="0" y="0"/>
            <a:chExt cx="812800" cy="698500"/>
          </a:xfrm>
        </p:grpSpPr>
        <p:sp>
          <p:nvSpPr>
            <p:cNvPr id="280" name="Google Shape;280;p2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dk1"/>
              </a:solidFill>
              <a:prstDash val="solid"/>
              <a:round/>
              <a:headEnd len="sm" w="sm" type="none"/>
              <a:tailEnd len="sm" w="sm" type="none"/>
            </a:ln>
          </p:spPr>
        </p:sp>
        <p:sp>
          <p:nvSpPr>
            <p:cNvPr id="281" name="Google Shape;281;p26"/>
            <p:cNvSpPr txBox="1"/>
            <p:nvPr/>
          </p:nvSpPr>
          <p:spPr>
            <a:xfrm>
              <a:off x="114300" y="0"/>
              <a:ext cx="584100" cy="6984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chemeClr val="dk1"/>
                  </a:solidFill>
                  <a:latin typeface="Libre Baskerville"/>
                  <a:ea typeface="Libre Baskerville"/>
                  <a:cs typeface="Libre Baskerville"/>
                  <a:sym typeface="Libre Baskerville"/>
                </a:rPr>
                <a:t>0</a:t>
              </a:r>
              <a:r>
                <a:rPr lang="en-US" sz="3200">
                  <a:solidFill>
                    <a:schemeClr val="dk1"/>
                  </a:solidFill>
                  <a:latin typeface="Libre Baskerville"/>
                  <a:ea typeface="Libre Baskerville"/>
                  <a:cs typeface="Libre Baskerville"/>
                  <a:sym typeface="Libre Baskerville"/>
                </a:rPr>
                <a:t>3</a:t>
              </a:r>
              <a:r>
                <a:rPr b="0" i="0" lang="en-US" sz="3200" u="none" cap="none" strike="noStrike">
                  <a:solidFill>
                    <a:schemeClr val="dk1"/>
                  </a:solidFill>
                  <a:latin typeface="Libre Baskerville"/>
                  <a:ea typeface="Libre Baskerville"/>
                  <a:cs typeface="Libre Baskerville"/>
                  <a:sym typeface="Libre Baskerville"/>
                </a:rPr>
                <a:t>.</a:t>
              </a:r>
              <a:endParaRPr>
                <a:solidFill>
                  <a:schemeClr val="dk1"/>
                </a:solidFill>
              </a:endParaRPr>
            </a:p>
          </p:txBody>
        </p:sp>
      </p:grpSp>
      <p:sp>
        <p:nvSpPr>
          <p:cNvPr id="282" name="Google Shape;282;p26"/>
          <p:cNvSpPr/>
          <p:nvPr/>
        </p:nvSpPr>
        <p:spPr>
          <a:xfrm>
            <a:off x="15144036" y="-606125"/>
            <a:ext cx="2286000" cy="1979676"/>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283" name="Google Shape;283;p26"/>
          <p:cNvSpPr/>
          <p:nvPr/>
        </p:nvSpPr>
        <p:spPr>
          <a:xfrm>
            <a:off x="17161520" y="639700"/>
            <a:ext cx="1317625" cy="1141063"/>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284" name="Google Shape;284;p26"/>
          <p:cNvSpPr/>
          <p:nvPr/>
        </p:nvSpPr>
        <p:spPr>
          <a:xfrm>
            <a:off x="17161520" y="-1235750"/>
            <a:ext cx="1873250" cy="162223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88" name="Shape 288"/>
        <p:cNvGrpSpPr/>
        <p:nvPr/>
      </p:nvGrpSpPr>
      <p:grpSpPr>
        <a:xfrm>
          <a:off x="0" y="0"/>
          <a:ext cx="0" cy="0"/>
          <a:chOff x="0" y="0"/>
          <a:chExt cx="0" cy="0"/>
        </a:xfrm>
      </p:grpSpPr>
      <p:sp>
        <p:nvSpPr>
          <p:cNvPr id="289" name="Google Shape;289;p27"/>
          <p:cNvSpPr txBox="1"/>
          <p:nvPr/>
        </p:nvSpPr>
        <p:spPr>
          <a:xfrm>
            <a:off x="9069065" y="1509025"/>
            <a:ext cx="9062700" cy="1154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7500">
                <a:solidFill>
                  <a:srgbClr val="FFFFFF"/>
                </a:solidFill>
                <a:latin typeface="Libre Baskerville"/>
                <a:ea typeface="Libre Baskerville"/>
                <a:cs typeface="Libre Baskerville"/>
                <a:sym typeface="Libre Baskerville"/>
              </a:rPr>
              <a:t>MOLAB</a:t>
            </a:r>
            <a:endParaRPr b="1"/>
          </a:p>
        </p:txBody>
      </p:sp>
      <p:grpSp>
        <p:nvGrpSpPr>
          <p:cNvPr id="290" name="Google Shape;290;p27"/>
          <p:cNvGrpSpPr/>
          <p:nvPr/>
        </p:nvGrpSpPr>
        <p:grpSpPr>
          <a:xfrm>
            <a:off x="3526418" y="4509825"/>
            <a:ext cx="11235172" cy="10313537"/>
            <a:chOff x="0" y="-47625"/>
            <a:chExt cx="812800" cy="746125"/>
          </a:xfrm>
        </p:grpSpPr>
        <p:sp>
          <p:nvSpPr>
            <p:cNvPr id="291" name="Google Shape;291;p2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292" name="Google Shape;292;p27"/>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3" name="Google Shape;293;p27"/>
          <p:cNvCxnSpPr/>
          <p:nvPr/>
        </p:nvCxnSpPr>
        <p:spPr>
          <a:xfrm rot="-25377">
            <a:off x="9068938" y="3002245"/>
            <a:ext cx="9144249" cy="0"/>
          </a:xfrm>
          <a:prstGeom prst="straightConnector1">
            <a:avLst/>
          </a:prstGeom>
          <a:noFill/>
          <a:ln cap="flat" cmpd="sng" w="38100">
            <a:solidFill>
              <a:srgbClr val="FFFFFF"/>
            </a:solidFill>
            <a:prstDash val="solid"/>
            <a:round/>
            <a:headEnd len="sm" w="sm" type="none"/>
            <a:tailEnd len="sm" w="sm" type="none"/>
          </a:ln>
        </p:spPr>
      </p:cxnSp>
      <p:pic>
        <p:nvPicPr>
          <p:cNvPr id="294" name="Google Shape;294;p27"/>
          <p:cNvPicPr preferRelativeResize="0"/>
          <p:nvPr/>
        </p:nvPicPr>
        <p:blipFill>
          <a:blip r:embed="rId3">
            <a:alphaModFix/>
          </a:blip>
          <a:stretch>
            <a:fillRect/>
          </a:stretch>
        </p:blipFill>
        <p:spPr>
          <a:xfrm>
            <a:off x="494124" y="1086450"/>
            <a:ext cx="8444675" cy="2688600"/>
          </a:xfrm>
          <a:prstGeom prst="rect">
            <a:avLst/>
          </a:prstGeom>
          <a:noFill/>
          <a:ln>
            <a:noFill/>
          </a:ln>
        </p:spPr>
      </p:pic>
      <p:sp>
        <p:nvSpPr>
          <p:cNvPr id="295" name="Google Shape;295;p27"/>
          <p:cNvSpPr txBox="1"/>
          <p:nvPr/>
        </p:nvSpPr>
        <p:spPr>
          <a:xfrm>
            <a:off x="5742162" y="6242225"/>
            <a:ext cx="6803700" cy="3471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99">
                <a:solidFill>
                  <a:srgbClr val="FFFFFF"/>
                </a:solidFill>
                <a:latin typeface="Libre Franklin Light"/>
                <a:ea typeface="Libre Franklin Light"/>
                <a:cs typeface="Libre Franklin Light"/>
                <a:sym typeface="Libre Franklin Light"/>
              </a:rPr>
              <a:t>“El Laboratorio de Oncología Matemática (MOLAB) es un grupo de investigación multidisciplinar que desarrolla estudios matemáticos sobre problemas relacionados con el cáncer. La colaboración entre distintos investigadores junto con médicos aporta nuevas perspectivas y conocimientos en oncología.”</a:t>
            </a:r>
            <a:endParaRPr i="1"/>
          </a:p>
        </p:txBody>
      </p:sp>
      <p:pic>
        <p:nvPicPr>
          <p:cNvPr id="296" name="Google Shape;296;p27"/>
          <p:cNvPicPr preferRelativeResize="0"/>
          <p:nvPr/>
        </p:nvPicPr>
        <p:blipFill>
          <a:blip r:embed="rId4">
            <a:alphaModFix/>
          </a:blip>
          <a:stretch>
            <a:fillRect/>
          </a:stretch>
        </p:blipFill>
        <p:spPr>
          <a:xfrm>
            <a:off x="3903350" y="3584550"/>
            <a:ext cx="2186507" cy="53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00" name="Shape 300"/>
        <p:cNvGrpSpPr/>
        <p:nvPr/>
      </p:nvGrpSpPr>
      <p:grpSpPr>
        <a:xfrm>
          <a:off x="0" y="0"/>
          <a:ext cx="0" cy="0"/>
          <a:chOff x="0" y="0"/>
          <a:chExt cx="0" cy="0"/>
        </a:xfrm>
      </p:grpSpPr>
      <p:pic>
        <p:nvPicPr>
          <p:cNvPr id="301" name="Google Shape;301;p28"/>
          <p:cNvPicPr preferRelativeResize="0"/>
          <p:nvPr/>
        </p:nvPicPr>
        <p:blipFill>
          <a:blip r:embed="rId3">
            <a:alphaModFix/>
          </a:blip>
          <a:stretch>
            <a:fillRect/>
          </a:stretch>
        </p:blipFill>
        <p:spPr>
          <a:xfrm>
            <a:off x="634563" y="364026"/>
            <a:ext cx="17018874" cy="9558950"/>
          </a:xfrm>
          <a:prstGeom prst="rect">
            <a:avLst/>
          </a:prstGeom>
          <a:noFill/>
          <a:ln>
            <a:noFill/>
          </a:ln>
        </p:spPr>
      </p:pic>
      <p:sp>
        <p:nvSpPr>
          <p:cNvPr id="302" name="Google Shape;302;p28"/>
          <p:cNvSpPr txBox="1"/>
          <p:nvPr/>
        </p:nvSpPr>
        <p:spPr>
          <a:xfrm>
            <a:off x="4572005" y="2488350"/>
            <a:ext cx="8664600" cy="5310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7500">
                <a:solidFill>
                  <a:srgbClr val="FFFFFF"/>
                </a:solidFill>
                <a:latin typeface="Libre Baskerville"/>
                <a:ea typeface="Libre Baskerville"/>
                <a:cs typeface="Libre Baskerville"/>
                <a:sym typeface="Libre Baskerville"/>
              </a:rPr>
              <a:t>Brain metastases MRI dataset with clinical and radiomic data.</a:t>
            </a:r>
            <a:endParaRPr i="1"/>
          </a:p>
        </p:txBody>
      </p:sp>
      <p:cxnSp>
        <p:nvCxnSpPr>
          <p:cNvPr id="303" name="Google Shape;303;p28"/>
          <p:cNvCxnSpPr/>
          <p:nvPr/>
        </p:nvCxnSpPr>
        <p:spPr>
          <a:xfrm>
            <a:off x="-2676111" y="5143500"/>
            <a:ext cx="6492300" cy="0"/>
          </a:xfrm>
          <a:prstGeom prst="straightConnector1">
            <a:avLst/>
          </a:prstGeom>
          <a:noFill/>
          <a:ln cap="flat" cmpd="sng" w="38100">
            <a:solidFill>
              <a:srgbClr val="FFFFFF"/>
            </a:solidFill>
            <a:prstDash val="solid"/>
            <a:round/>
            <a:headEnd len="sm" w="sm" type="none"/>
            <a:tailEnd len="sm" w="sm" type="none"/>
          </a:ln>
        </p:spPr>
      </p:cxnSp>
      <p:cxnSp>
        <p:nvCxnSpPr>
          <p:cNvPr id="304" name="Google Shape;304;p28"/>
          <p:cNvCxnSpPr/>
          <p:nvPr/>
        </p:nvCxnSpPr>
        <p:spPr>
          <a:xfrm>
            <a:off x="13901105" y="5143500"/>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14E97"/>
        </a:solidFill>
      </p:bgPr>
    </p:bg>
    <p:spTree>
      <p:nvGrpSpPr>
        <p:cNvPr id="308" name="Shape 308"/>
        <p:cNvGrpSpPr/>
        <p:nvPr/>
      </p:nvGrpSpPr>
      <p:grpSpPr>
        <a:xfrm>
          <a:off x="0" y="0"/>
          <a:ext cx="0" cy="0"/>
          <a:chOff x="0" y="0"/>
          <a:chExt cx="0" cy="0"/>
        </a:xfrm>
      </p:grpSpPr>
      <p:sp>
        <p:nvSpPr>
          <p:cNvPr id="309" name="Google Shape;309;p29"/>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Dataset</a:t>
            </a:r>
            <a:endParaRPr sz="100"/>
          </a:p>
        </p:txBody>
      </p:sp>
      <p:cxnSp>
        <p:nvCxnSpPr>
          <p:cNvPr id="310" name="Google Shape;310;p29"/>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311" name="Google Shape;311;p29"/>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312" name="Google Shape;312;p29"/>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3" name="Google Shape;313;p29"/>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4" name="Google Shape;314;p29"/>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5" name="Google Shape;315;p29"/>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6" name="Google Shape;316;p29"/>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7" name="Google Shape;317;p29"/>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321" name="Shape 321"/>
        <p:cNvGrpSpPr/>
        <p:nvPr/>
      </p:nvGrpSpPr>
      <p:grpSpPr>
        <a:xfrm>
          <a:off x="0" y="0"/>
          <a:ext cx="0" cy="0"/>
          <a:chOff x="0" y="0"/>
          <a:chExt cx="0" cy="0"/>
        </a:xfrm>
      </p:grpSpPr>
      <p:pic>
        <p:nvPicPr>
          <p:cNvPr id="322" name="Google Shape;322;p30"/>
          <p:cNvPicPr preferRelativeResize="0"/>
          <p:nvPr/>
        </p:nvPicPr>
        <p:blipFill>
          <a:blip r:embed="rId3">
            <a:alphaModFix amt="21000"/>
          </a:blip>
          <a:stretch>
            <a:fillRect/>
          </a:stretch>
        </p:blipFill>
        <p:spPr>
          <a:xfrm>
            <a:off x="0" y="-895725"/>
            <a:ext cx="18714700" cy="12078424"/>
          </a:xfrm>
          <a:prstGeom prst="rect">
            <a:avLst/>
          </a:prstGeom>
          <a:noFill/>
          <a:ln>
            <a:noFill/>
          </a:ln>
        </p:spPr>
      </p:pic>
      <p:graphicFrame>
        <p:nvGraphicFramePr>
          <p:cNvPr id="323" name="Google Shape;323;p30"/>
          <p:cNvGraphicFramePr/>
          <p:nvPr/>
        </p:nvGraphicFramePr>
        <p:xfrm>
          <a:off x="3057525" y="1637929"/>
          <a:ext cx="3000000" cy="3000000"/>
        </p:xfrm>
        <a:graphic>
          <a:graphicData uri="http://schemas.openxmlformats.org/drawingml/2006/table">
            <a:tbl>
              <a:tblPr>
                <a:noFill/>
                <a:tableStyleId>{636986E1-1A6C-48E5-8C5E-3C5777462721}</a:tableStyleId>
              </a:tblPr>
              <a:tblGrid>
                <a:gridCol w="4057650"/>
                <a:gridCol w="4189075"/>
                <a:gridCol w="3926225"/>
              </a:tblGrid>
              <a:tr h="1318475">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1. Datos clínicos</a:t>
                      </a:r>
                      <a:endParaRPr sz="33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2. Medidas morfológicas</a:t>
                      </a:r>
                      <a:endParaRPr sz="33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3. Resonancias magnéticas</a:t>
                      </a:r>
                      <a:endParaRPr sz="33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667875">
                <a:tc>
                  <a:txBody>
                    <a:bodyPr/>
                    <a:lstStyle/>
                    <a:p>
                      <a:pPr indent="0" lvl="0" marL="0" marR="0" rtl="0" algn="ctr">
                        <a:lnSpc>
                          <a:spcPct val="140013"/>
                        </a:lnSpc>
                        <a:spcBef>
                          <a:spcPts val="0"/>
                        </a:spcBef>
                        <a:spcAft>
                          <a:spcPts val="0"/>
                        </a:spcAft>
                        <a:buNone/>
                      </a:pPr>
                      <a:r>
                        <a:rPr b="1" i="1" lang="en-US" sz="1857">
                          <a:solidFill>
                            <a:srgbClr val="FFFFFF"/>
                          </a:solidFill>
                          <a:latin typeface="Libre Baskerville"/>
                          <a:ea typeface="Libre Baskerville"/>
                          <a:cs typeface="Libre Baskerville"/>
                          <a:sym typeface="Libre Baskerville"/>
                        </a:rPr>
                        <a:t>clinical_data</a:t>
                      </a:r>
                      <a:endParaRPr i="1" sz="1500" u="none" cap="none" strike="noStrike"/>
                    </a:p>
                  </a:txBody>
                  <a:tcPr marT="190500" marB="190500" marR="190500" marL="190500">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13"/>
                        </a:lnSpc>
                        <a:spcBef>
                          <a:spcPts val="0"/>
                        </a:spcBef>
                        <a:spcAft>
                          <a:spcPts val="0"/>
                        </a:spcAft>
                        <a:buNone/>
                      </a:pPr>
                      <a:r>
                        <a:rPr b="1" i="1" lang="en-US" sz="1857">
                          <a:solidFill>
                            <a:srgbClr val="FFFFFF"/>
                          </a:solidFill>
                          <a:latin typeface="Libre Baskerville"/>
                          <a:ea typeface="Libre Baskerville"/>
                          <a:cs typeface="Libre Baskerville"/>
                          <a:sym typeface="Libre Baskerville"/>
                        </a:rPr>
                        <a:t>morphological_measures</a:t>
                      </a:r>
                      <a:endParaRPr i="1" sz="1500" u="none" cap="none" strike="noStrike"/>
                    </a:p>
                  </a:txBody>
                  <a:tcPr marT="190500" marB="190500" marR="190500" marL="190500">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13"/>
                        </a:lnSpc>
                        <a:spcBef>
                          <a:spcPts val="0"/>
                        </a:spcBef>
                        <a:spcAft>
                          <a:spcPts val="0"/>
                        </a:spcAft>
                        <a:buNone/>
                      </a:pPr>
                      <a:r>
                        <a:rPr b="1" i="1" lang="en-US" sz="1857">
                          <a:solidFill>
                            <a:srgbClr val="FFFFFF"/>
                          </a:solidFill>
                          <a:latin typeface="Libre Baskerville"/>
                          <a:ea typeface="Libre Baskerville"/>
                          <a:cs typeface="Libre Baskerville"/>
                          <a:sym typeface="Libre Baskerville"/>
                        </a:rPr>
                        <a:t>radiomic_data</a:t>
                      </a:r>
                      <a:endParaRPr i="1" sz="1500" u="none" cap="none" strike="noStrike"/>
                    </a:p>
                  </a:txBody>
                  <a:tcPr marT="190500" marB="190500" marR="190500" marL="190500">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5759425">
                <a:tc>
                  <a:txBody>
                    <a:bodyPr/>
                    <a:lstStyle/>
                    <a:p>
                      <a:pPr indent="0" lvl="0" marL="0" marR="0" rtl="0" algn="ctr">
                        <a:lnSpc>
                          <a:spcPct val="140016"/>
                        </a:lnSpc>
                        <a:spcBef>
                          <a:spcPts val="0"/>
                        </a:spcBef>
                        <a:spcAft>
                          <a:spcPts val="0"/>
                        </a:spcAft>
                        <a:buNone/>
                      </a:pPr>
                      <a:r>
                        <a:t/>
                      </a:r>
                      <a:endParaRPr sz="2499">
                        <a:solidFill>
                          <a:srgbClr val="FFFFFF"/>
                        </a:solidFill>
                        <a:latin typeface="Libre Franklin Light"/>
                        <a:ea typeface="Libre Franklin Light"/>
                        <a:cs typeface="Libre Franklin Light"/>
                        <a:sym typeface="Libre Franklin Light"/>
                      </a:endParaRPr>
                    </a:p>
                    <a:p>
                      <a:pPr indent="0" lvl="0" marL="0" marR="0" rtl="0" algn="ctr">
                        <a:lnSpc>
                          <a:spcPct val="140016"/>
                        </a:lnSpc>
                        <a:spcBef>
                          <a:spcPts val="0"/>
                        </a:spcBef>
                        <a:spcAft>
                          <a:spcPts val="0"/>
                        </a:spcAft>
                        <a:buNone/>
                      </a:pPr>
                      <a:r>
                        <a:rPr lang="en-US" sz="2499">
                          <a:solidFill>
                            <a:srgbClr val="FFFFFF"/>
                          </a:solidFill>
                          <a:latin typeface="Libre Franklin Light"/>
                          <a:ea typeface="Libre Franklin Light"/>
                          <a:cs typeface="Libre Franklin Light"/>
                          <a:sym typeface="Libre Franklin Light"/>
                        </a:rPr>
                        <a:t>Hoja de cálculo Excel con los datos del paciente y su historial de tratamiento.</a:t>
                      </a:r>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0" lvl="0" marL="0" marR="0" rtl="0" algn="ctr">
                        <a:lnSpc>
                          <a:spcPct val="140016"/>
                        </a:lnSpc>
                        <a:spcBef>
                          <a:spcPts val="0"/>
                        </a:spcBef>
                        <a:spcAft>
                          <a:spcPts val="0"/>
                        </a:spcAft>
                        <a:buNone/>
                      </a:pPr>
                      <a:r>
                        <a:t/>
                      </a:r>
                      <a:endParaRPr sz="2499">
                        <a:solidFill>
                          <a:srgbClr val="FFFFFF"/>
                        </a:solidFill>
                        <a:latin typeface="Libre Franklin Light"/>
                        <a:ea typeface="Libre Franklin Light"/>
                        <a:cs typeface="Libre Franklin Light"/>
                        <a:sym typeface="Libre Franklin Light"/>
                      </a:endParaRPr>
                    </a:p>
                    <a:p>
                      <a:pPr indent="0" lvl="0" marL="0" marR="0" rtl="0" algn="ctr">
                        <a:lnSpc>
                          <a:spcPct val="140016"/>
                        </a:lnSpc>
                        <a:spcBef>
                          <a:spcPts val="0"/>
                        </a:spcBef>
                        <a:spcAft>
                          <a:spcPts val="0"/>
                        </a:spcAft>
                        <a:buNone/>
                      </a:pPr>
                      <a:r>
                        <a:rPr lang="en-US" sz="2499">
                          <a:solidFill>
                            <a:srgbClr val="FFFFFF"/>
                          </a:solidFill>
                          <a:latin typeface="Libre Franklin Light"/>
                          <a:ea typeface="Libre Franklin Light"/>
                          <a:cs typeface="Libre Franklin Light"/>
                          <a:sym typeface="Libre Franklin Light"/>
                        </a:rPr>
                        <a:t>Dimensiones de los tumores identificados a partir de la resonancia magnética. </a:t>
                      </a:r>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0" lvl="0" marL="0" marR="0" rtl="0" algn="ctr">
                        <a:lnSpc>
                          <a:spcPct val="140016"/>
                        </a:lnSpc>
                        <a:spcBef>
                          <a:spcPts val="0"/>
                        </a:spcBef>
                        <a:spcAft>
                          <a:spcPts val="0"/>
                        </a:spcAft>
                        <a:buNone/>
                      </a:pPr>
                      <a:r>
                        <a:t/>
                      </a:r>
                      <a:endParaRPr sz="2499">
                        <a:solidFill>
                          <a:srgbClr val="FFFFFF"/>
                        </a:solidFill>
                        <a:latin typeface="Libre Franklin Light"/>
                        <a:ea typeface="Libre Franklin Light"/>
                        <a:cs typeface="Libre Franklin Light"/>
                        <a:sym typeface="Libre Franklin Light"/>
                      </a:endParaRPr>
                    </a:p>
                    <a:p>
                      <a:pPr indent="0" lvl="0" marL="0" marR="0" rtl="0" algn="ctr">
                        <a:lnSpc>
                          <a:spcPct val="140016"/>
                        </a:lnSpc>
                        <a:spcBef>
                          <a:spcPts val="0"/>
                        </a:spcBef>
                        <a:spcAft>
                          <a:spcPts val="0"/>
                        </a:spcAft>
                        <a:buNone/>
                      </a:pPr>
                      <a:r>
                        <a:rPr lang="en-US" sz="2499">
                          <a:solidFill>
                            <a:srgbClr val="FFFFFF"/>
                          </a:solidFill>
                          <a:latin typeface="Libre Franklin Light"/>
                          <a:ea typeface="Libre Franklin Light"/>
                          <a:cs typeface="Libre Franklin Light"/>
                          <a:sym typeface="Libre Franklin Light"/>
                        </a:rPr>
                        <a:t>Datos de las propias resonancias magnéticas provenientes de las máquinas de medida</a:t>
                      </a:r>
                      <a:endParaRPr sz="24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r>
            </a:tbl>
          </a:graphicData>
        </a:graphic>
      </p:graphicFrame>
      <p:cxnSp>
        <p:nvCxnSpPr>
          <p:cNvPr id="324" name="Google Shape;324;p30"/>
          <p:cNvCxnSpPr/>
          <p:nvPr/>
        </p:nvCxnSpPr>
        <p:spPr>
          <a:xfrm rot="5400000">
            <a:off x="3132688" y="9838510"/>
            <a:ext cx="4017900" cy="0"/>
          </a:xfrm>
          <a:prstGeom prst="straightConnector1">
            <a:avLst/>
          </a:prstGeom>
          <a:noFill/>
          <a:ln cap="flat" cmpd="sng" w="38100">
            <a:solidFill>
              <a:srgbClr val="FFFFFF"/>
            </a:solidFill>
            <a:prstDash val="solid"/>
            <a:round/>
            <a:headEnd len="sm" w="sm" type="none"/>
            <a:tailEnd len="sm" w="sm" type="none"/>
          </a:ln>
        </p:spPr>
      </p:cxnSp>
      <p:cxnSp>
        <p:nvCxnSpPr>
          <p:cNvPr id="325" name="Google Shape;325;p30"/>
          <p:cNvCxnSpPr/>
          <p:nvPr/>
        </p:nvCxnSpPr>
        <p:spPr>
          <a:xfrm rot="5400000">
            <a:off x="7322551" y="9838510"/>
            <a:ext cx="4017900" cy="0"/>
          </a:xfrm>
          <a:prstGeom prst="straightConnector1">
            <a:avLst/>
          </a:prstGeom>
          <a:noFill/>
          <a:ln cap="flat" cmpd="sng" w="38100">
            <a:solidFill>
              <a:srgbClr val="FFFFFF"/>
            </a:solidFill>
            <a:prstDash val="solid"/>
            <a:round/>
            <a:headEnd len="sm" w="sm" type="none"/>
            <a:tailEnd len="sm" w="sm" type="none"/>
          </a:ln>
        </p:spPr>
      </p:cxnSp>
      <p:cxnSp>
        <p:nvCxnSpPr>
          <p:cNvPr id="326" name="Google Shape;326;p30"/>
          <p:cNvCxnSpPr/>
          <p:nvPr/>
        </p:nvCxnSpPr>
        <p:spPr>
          <a:xfrm rot="5400000">
            <a:off x="11313384" y="9838510"/>
            <a:ext cx="40179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30" name="Shape 330"/>
        <p:cNvGrpSpPr/>
        <p:nvPr/>
      </p:nvGrpSpPr>
      <p:grpSpPr>
        <a:xfrm>
          <a:off x="0" y="0"/>
          <a:ext cx="0" cy="0"/>
          <a:chOff x="0" y="0"/>
          <a:chExt cx="0" cy="0"/>
        </a:xfrm>
      </p:grpSpPr>
      <p:graphicFrame>
        <p:nvGraphicFramePr>
          <p:cNvPr id="331" name="Google Shape;331;p31"/>
          <p:cNvGraphicFramePr/>
          <p:nvPr/>
        </p:nvGraphicFramePr>
        <p:xfrm>
          <a:off x="983855" y="3255808"/>
          <a:ext cx="3000000" cy="3000000"/>
        </p:xfrm>
        <a:graphic>
          <a:graphicData uri="http://schemas.openxmlformats.org/drawingml/2006/table">
            <a:tbl>
              <a:tblPr>
                <a:noFill/>
                <a:tableStyleId>{636986E1-1A6C-48E5-8C5E-3C5777462721}</a:tableStyleId>
              </a:tblPr>
              <a:tblGrid>
                <a:gridCol w="5425150"/>
                <a:gridCol w="5425150"/>
                <a:gridCol w="5425150"/>
              </a:tblGrid>
              <a:tr h="3001250">
                <a:tc>
                  <a:txBody>
                    <a:bodyPr/>
                    <a:lstStyle/>
                    <a:p>
                      <a:pPr indent="0" lvl="0" marL="0" marR="0" rtl="0" algn="ctr">
                        <a:lnSpc>
                          <a:spcPct val="140013"/>
                        </a:lnSpc>
                        <a:spcBef>
                          <a:spcPts val="0"/>
                        </a:spcBef>
                        <a:spcAft>
                          <a:spcPts val="0"/>
                        </a:spcAft>
                        <a:buNone/>
                      </a:pPr>
                      <a:r>
                        <a:rPr b="1" lang="en-US" sz="2999">
                          <a:solidFill>
                            <a:srgbClr val="FFFFFF"/>
                          </a:solidFill>
                          <a:latin typeface="Libre Franklin"/>
                          <a:ea typeface="Libre Franklin"/>
                          <a:cs typeface="Libre Franklin"/>
                          <a:sym typeface="Libre Franklin"/>
                        </a:rPr>
                        <a:t>637</a:t>
                      </a:r>
                      <a:endParaRPr sz="1100" u="none" cap="none" strike="noStrike"/>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Imágenes de alta </a:t>
                      </a:r>
                      <a:endParaRPr sz="2100">
                        <a:solidFill>
                          <a:srgbClr val="FFFFFF"/>
                        </a:solidFill>
                        <a:latin typeface="Libre Franklin Light"/>
                        <a:ea typeface="Libre Franklin Light"/>
                        <a:cs typeface="Libre Franklin Light"/>
                        <a:sym typeface="Libre Franklin Light"/>
                      </a:endParaRPr>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resolución </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c>
                  <a:txBody>
                    <a:bodyPr/>
                    <a:lstStyle/>
                    <a:p>
                      <a:pPr indent="0" lvl="0" marL="0" marR="0" rtl="0" algn="ctr">
                        <a:lnSpc>
                          <a:spcPct val="140013"/>
                        </a:lnSpc>
                        <a:spcBef>
                          <a:spcPts val="0"/>
                        </a:spcBef>
                        <a:spcAft>
                          <a:spcPts val="0"/>
                        </a:spcAft>
                        <a:buNone/>
                      </a:pPr>
                      <a:r>
                        <a:rPr b="1" lang="en-US" sz="2999">
                          <a:solidFill>
                            <a:srgbClr val="FFFFFF"/>
                          </a:solidFill>
                          <a:latin typeface="Libre Franklin"/>
                          <a:ea typeface="Libre Franklin"/>
                          <a:cs typeface="Libre Franklin"/>
                          <a:sym typeface="Libre Franklin"/>
                        </a:rPr>
                        <a:t>75</a:t>
                      </a:r>
                      <a:endParaRPr sz="1100" u="none" cap="none" strike="noStrike"/>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Pacientes diferentes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c>
                  <a:txBody>
                    <a:bodyPr/>
                    <a:lstStyle/>
                    <a:p>
                      <a:pPr indent="0" lvl="0" marL="0" marR="0" rtl="0" algn="ctr">
                        <a:lnSpc>
                          <a:spcPct val="140013"/>
                        </a:lnSpc>
                        <a:spcBef>
                          <a:spcPts val="0"/>
                        </a:spcBef>
                        <a:spcAft>
                          <a:spcPts val="0"/>
                        </a:spcAft>
                        <a:buNone/>
                      </a:pPr>
                      <a:r>
                        <a:rPr b="1" lang="en-US" sz="2999">
                          <a:solidFill>
                            <a:srgbClr val="FFFFFF"/>
                          </a:solidFill>
                          <a:latin typeface="Libre Franklin"/>
                          <a:ea typeface="Libre Franklin"/>
                          <a:cs typeface="Libre Franklin"/>
                          <a:sym typeface="Libre Franklin"/>
                        </a:rPr>
                        <a:t>154</a:t>
                      </a:r>
                      <a:r>
                        <a:rPr b="1" lang="en-US" sz="2999">
                          <a:solidFill>
                            <a:srgbClr val="FFFFFF"/>
                          </a:solidFill>
                          <a:latin typeface="Libre Franklin"/>
                          <a:ea typeface="Libre Franklin"/>
                          <a:cs typeface="Libre Franklin"/>
                          <a:sym typeface="Libre Franklin"/>
                        </a:rPr>
                        <a:t> </a:t>
                      </a:r>
                      <a:endParaRPr sz="1100" u="none" cap="none" strike="noStrike"/>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Lesiones totales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r>
              <a:tr h="3001250">
                <a:tc>
                  <a:txBody>
                    <a:bodyPr/>
                    <a:lstStyle/>
                    <a:p>
                      <a:pPr indent="0" lvl="0" marL="0" rtl="0" algn="ctr">
                        <a:lnSpc>
                          <a:spcPct val="140013"/>
                        </a:lnSpc>
                        <a:spcBef>
                          <a:spcPts val="0"/>
                        </a:spcBef>
                        <a:spcAft>
                          <a:spcPts val="0"/>
                        </a:spcAft>
                        <a:buClr>
                          <a:schemeClr val="dk1"/>
                        </a:buClr>
                        <a:buFont typeface="Arial"/>
                        <a:buNone/>
                      </a:pPr>
                      <a:r>
                        <a:rPr b="1" lang="en-US" sz="2999">
                          <a:solidFill>
                            <a:schemeClr val="lt1"/>
                          </a:solidFill>
                          <a:latin typeface="Libre Franklin"/>
                          <a:ea typeface="Libre Franklin"/>
                          <a:cs typeface="Libre Franklin"/>
                          <a:sym typeface="Libre Franklin"/>
                        </a:rPr>
                        <a:t>+</a:t>
                      </a:r>
                      <a:r>
                        <a:rPr b="1" lang="en-US" sz="2999">
                          <a:solidFill>
                            <a:schemeClr val="lt1"/>
                          </a:solidFill>
                          <a:latin typeface="Libre Franklin"/>
                          <a:ea typeface="Libre Franklin"/>
                          <a:cs typeface="Libre Franklin"/>
                          <a:sym typeface="Libre Franklin"/>
                        </a:rPr>
                        <a:t>400</a:t>
                      </a:r>
                      <a:endParaRPr sz="1100">
                        <a:solidFill>
                          <a:schemeClr val="dk1"/>
                        </a:solidFill>
                      </a:endParaRPr>
                    </a:p>
                    <a:p>
                      <a:pPr indent="0" lvl="0" marL="0" rtl="0" algn="ctr">
                        <a:lnSpc>
                          <a:spcPct val="140000"/>
                        </a:lnSpc>
                        <a:spcBef>
                          <a:spcPts val="0"/>
                        </a:spcBef>
                        <a:spcAft>
                          <a:spcPts val="0"/>
                        </a:spcAft>
                        <a:buNone/>
                      </a:pPr>
                      <a:r>
                        <a:rPr lang="en-US" sz="2100">
                          <a:solidFill>
                            <a:schemeClr val="lt1"/>
                          </a:solidFill>
                          <a:latin typeface="Libre Franklin Light"/>
                          <a:ea typeface="Libre Franklin Light"/>
                          <a:cs typeface="Libre Franklin Light"/>
                          <a:sym typeface="Libre Franklin Light"/>
                        </a:rPr>
                        <a:t>Columnas</a:t>
                      </a:r>
                      <a:endParaRPr sz="2100">
                        <a:solidFill>
                          <a:schemeClr val="lt1"/>
                        </a:solidFill>
                        <a:latin typeface="Libre Franklin Light"/>
                        <a:ea typeface="Libre Franklin Light"/>
                        <a:cs typeface="Libre Franklin Light"/>
                        <a:sym typeface="Libre Franklin Light"/>
                      </a:endParaRPr>
                    </a:p>
                    <a:p>
                      <a:pPr indent="0" lvl="0" marL="0" rtl="0" algn="ctr">
                        <a:lnSpc>
                          <a:spcPct val="140000"/>
                        </a:lnSpc>
                        <a:spcBef>
                          <a:spcPts val="0"/>
                        </a:spcBef>
                        <a:spcAft>
                          <a:spcPts val="0"/>
                        </a:spcAft>
                        <a:buClr>
                          <a:schemeClr val="dk1"/>
                        </a:buClr>
                        <a:buFont typeface="Arial"/>
                        <a:buNone/>
                      </a:pPr>
                      <a:r>
                        <a:rPr lang="en-US" sz="2100">
                          <a:solidFill>
                            <a:schemeClr val="lt1"/>
                          </a:solidFill>
                          <a:latin typeface="Libre Franklin Light"/>
                          <a:ea typeface="Libre Franklin Light"/>
                          <a:cs typeface="Libre Franklin Light"/>
                          <a:sym typeface="Libre Franklin Light"/>
                        </a:rPr>
                        <a:t>(</a:t>
                      </a:r>
                      <a:r>
                        <a:rPr i="1" lang="en-US" sz="2100">
                          <a:solidFill>
                            <a:schemeClr val="lt1"/>
                          </a:solidFill>
                          <a:latin typeface="Libre Franklin Light"/>
                          <a:ea typeface="Libre Franklin Light"/>
                          <a:cs typeface="Libre Franklin Light"/>
                          <a:sym typeface="Libre Franklin Light"/>
                        </a:rPr>
                        <a:t>r</a:t>
                      </a:r>
                      <a:r>
                        <a:rPr i="1" lang="en-US" sz="2100">
                          <a:solidFill>
                            <a:schemeClr val="lt1"/>
                          </a:solidFill>
                          <a:latin typeface="Libre Franklin Light"/>
                          <a:ea typeface="Libre Franklin Light"/>
                          <a:cs typeface="Libre Franklin Light"/>
                          <a:sym typeface="Libre Franklin Light"/>
                        </a:rPr>
                        <a:t>adiomic_data</a:t>
                      </a:r>
                      <a:r>
                        <a:rPr lang="en-US" sz="2100">
                          <a:solidFill>
                            <a:schemeClr val="lt1"/>
                          </a:solidFill>
                          <a:latin typeface="Libre Franklin Light"/>
                          <a:ea typeface="Libre Franklin Light"/>
                          <a:cs typeface="Libre Franklin Light"/>
                          <a:sym typeface="Libre Franklin Light"/>
                        </a:rPr>
                        <a:t>)</a:t>
                      </a:r>
                      <a:endParaRPr sz="2100">
                        <a:solidFill>
                          <a:schemeClr val="lt1"/>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c>
                  <a:txBody>
                    <a:bodyPr/>
                    <a:lstStyle/>
                    <a:p>
                      <a:pPr indent="0" lvl="0" marL="0" marR="0" rtl="0" algn="ctr">
                        <a:lnSpc>
                          <a:spcPct val="140013"/>
                        </a:lnSpc>
                        <a:spcBef>
                          <a:spcPts val="0"/>
                        </a:spcBef>
                        <a:spcAft>
                          <a:spcPts val="0"/>
                        </a:spcAft>
                        <a:buNone/>
                      </a:pPr>
                      <a:r>
                        <a:rPr b="1" lang="en-US" sz="2999">
                          <a:solidFill>
                            <a:srgbClr val="FFFFFF"/>
                          </a:solidFill>
                          <a:latin typeface="Libre Franklin"/>
                          <a:ea typeface="Libre Franklin"/>
                          <a:cs typeface="Libre Franklin"/>
                          <a:sym typeface="Libre Franklin"/>
                        </a:rPr>
                        <a:t>593</a:t>
                      </a:r>
                      <a:endParaRPr sz="1100" u="none" cap="none" strike="noStrike"/>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Segmentaciones de las diferentes metástasis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c>
                  <a:txBody>
                    <a:bodyPr/>
                    <a:lstStyle/>
                    <a:p>
                      <a:pPr indent="0" lvl="0" marL="0" rtl="0" algn="ctr">
                        <a:lnSpc>
                          <a:spcPct val="140013"/>
                        </a:lnSpc>
                        <a:spcBef>
                          <a:spcPts val="0"/>
                        </a:spcBef>
                        <a:spcAft>
                          <a:spcPts val="0"/>
                        </a:spcAft>
                        <a:buClr>
                          <a:schemeClr val="dk1"/>
                        </a:buClr>
                        <a:buFont typeface="Arial"/>
                        <a:buNone/>
                      </a:pPr>
                      <a:r>
                        <a:rPr b="1" lang="en-US" sz="2999">
                          <a:solidFill>
                            <a:schemeClr val="lt1"/>
                          </a:solidFill>
                          <a:latin typeface="Libre Franklin"/>
                          <a:ea typeface="Libre Franklin"/>
                          <a:cs typeface="Libre Franklin"/>
                          <a:sym typeface="Libre Franklin"/>
                        </a:rPr>
                        <a:t>12</a:t>
                      </a:r>
                      <a:endParaRPr sz="1100">
                        <a:solidFill>
                          <a:schemeClr val="dk1"/>
                        </a:solidFill>
                      </a:endParaRPr>
                    </a:p>
                    <a:p>
                      <a:pPr indent="0" lvl="0" marL="0" rtl="0" algn="ctr">
                        <a:lnSpc>
                          <a:spcPct val="140000"/>
                        </a:lnSpc>
                        <a:spcBef>
                          <a:spcPts val="0"/>
                        </a:spcBef>
                        <a:spcAft>
                          <a:spcPts val="0"/>
                        </a:spcAft>
                        <a:buClr>
                          <a:schemeClr val="dk1"/>
                        </a:buClr>
                        <a:buFont typeface="Arial"/>
                        <a:buNone/>
                      </a:pPr>
                      <a:r>
                        <a:rPr lang="en-US" sz="2100">
                          <a:solidFill>
                            <a:schemeClr val="lt1"/>
                          </a:solidFill>
                          <a:latin typeface="Libre Franklin Light"/>
                          <a:ea typeface="Libre Franklin Light"/>
                          <a:cs typeface="Libre Franklin Light"/>
                          <a:sym typeface="Libre Franklin Light"/>
                        </a:rPr>
                        <a:t>Tipos de tumores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r>
            </a:tbl>
          </a:graphicData>
        </a:graphic>
      </p:graphicFrame>
      <p:sp>
        <p:nvSpPr>
          <p:cNvPr id="332" name="Google Shape;332;p31"/>
          <p:cNvSpPr txBox="1"/>
          <p:nvPr/>
        </p:nvSpPr>
        <p:spPr>
          <a:xfrm>
            <a:off x="4624405" y="1057275"/>
            <a:ext cx="86646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Dataset original</a:t>
            </a:r>
            <a:endParaRPr/>
          </a:p>
        </p:txBody>
      </p:sp>
      <p:cxnSp>
        <p:nvCxnSpPr>
          <p:cNvPr id="333" name="Google Shape;333;p31"/>
          <p:cNvCxnSpPr/>
          <p:nvPr/>
        </p:nvCxnSpPr>
        <p:spPr>
          <a:xfrm>
            <a:off x="-2592061" y="1600200"/>
            <a:ext cx="6492300" cy="0"/>
          </a:xfrm>
          <a:prstGeom prst="straightConnector1">
            <a:avLst/>
          </a:prstGeom>
          <a:noFill/>
          <a:ln cap="flat" cmpd="sng" w="38100">
            <a:solidFill>
              <a:srgbClr val="FFFFFF"/>
            </a:solidFill>
            <a:prstDash val="solid"/>
            <a:round/>
            <a:headEnd len="sm" w="sm" type="none"/>
            <a:tailEnd len="sm" w="sm" type="none"/>
          </a:ln>
        </p:spPr>
      </p:cxnSp>
      <p:cxnSp>
        <p:nvCxnSpPr>
          <p:cNvPr id="334" name="Google Shape;334;p31"/>
          <p:cNvCxnSpPr/>
          <p:nvPr/>
        </p:nvCxnSpPr>
        <p:spPr>
          <a:xfrm>
            <a:off x="14013180" y="1562100"/>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p:nvPr/>
        </p:nvSpPr>
        <p:spPr>
          <a:xfrm>
            <a:off x="12528006" y="4660881"/>
            <a:ext cx="7427709" cy="6433090"/>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95" name="Google Shape;95;p14"/>
          <p:cNvSpPr txBox="1"/>
          <p:nvPr/>
        </p:nvSpPr>
        <p:spPr>
          <a:xfrm>
            <a:off x="460363" y="5851725"/>
            <a:ext cx="9419100" cy="45309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6399">
                <a:solidFill>
                  <a:srgbClr val="014E97"/>
                </a:solidFill>
                <a:latin typeface="Libre Baskerville"/>
                <a:ea typeface="Libre Baskerville"/>
                <a:cs typeface="Libre Baskerville"/>
                <a:sym typeface="Libre Baskerville"/>
              </a:rPr>
              <a:t>GRUPO 2: </a:t>
            </a:r>
            <a:r>
              <a:rPr b="1" lang="en-US" sz="6399">
                <a:solidFill>
                  <a:srgbClr val="014E97"/>
                </a:solidFill>
                <a:latin typeface="Libre Baskerville"/>
                <a:ea typeface="Libre Baskerville"/>
                <a:cs typeface="Libre Baskerville"/>
                <a:sym typeface="Libre Baskerville"/>
              </a:rPr>
              <a:t>Aplicaciones de </a:t>
            </a:r>
            <a:endParaRPr b="1" sz="6399">
              <a:solidFill>
                <a:srgbClr val="014E97"/>
              </a:solidFill>
              <a:latin typeface="Libre Baskerville"/>
              <a:ea typeface="Libre Baskerville"/>
              <a:cs typeface="Libre Baskerville"/>
              <a:sym typeface="Libre Baskerville"/>
            </a:endParaRPr>
          </a:p>
          <a:p>
            <a:pPr indent="0" lvl="0" marL="0" marR="0" rtl="0" algn="l">
              <a:lnSpc>
                <a:spcPct val="120002"/>
              </a:lnSpc>
              <a:spcBef>
                <a:spcPts val="0"/>
              </a:spcBef>
              <a:spcAft>
                <a:spcPts val="0"/>
              </a:spcAft>
              <a:buNone/>
            </a:pPr>
            <a:r>
              <a:rPr b="1" lang="en-US" sz="6399">
                <a:solidFill>
                  <a:srgbClr val="014E97"/>
                </a:solidFill>
                <a:latin typeface="Libre Baskerville"/>
                <a:ea typeface="Libre Baskerville"/>
                <a:cs typeface="Libre Baskerville"/>
                <a:sym typeface="Libre Baskerville"/>
              </a:rPr>
              <a:t>ML al estudio de la metástasis cerebral</a:t>
            </a:r>
            <a:r>
              <a:rPr b="1" lang="en-US" sz="6399">
                <a:solidFill>
                  <a:srgbClr val="014E97"/>
                </a:solidFill>
                <a:latin typeface="Libre Baskerville"/>
                <a:ea typeface="Libre Baskerville"/>
                <a:cs typeface="Libre Baskerville"/>
                <a:sym typeface="Libre Baskerville"/>
              </a:rPr>
              <a:t>.</a:t>
            </a:r>
            <a:endParaRPr b="1" sz="6399">
              <a:solidFill>
                <a:srgbClr val="014E97"/>
              </a:solidFill>
              <a:latin typeface="Libre Baskerville"/>
              <a:ea typeface="Libre Baskerville"/>
              <a:cs typeface="Libre Baskerville"/>
              <a:sym typeface="Libre Baskerville"/>
            </a:endParaRPr>
          </a:p>
        </p:txBody>
      </p:sp>
      <p:sp>
        <p:nvSpPr>
          <p:cNvPr id="96" name="Google Shape;96;p14"/>
          <p:cNvSpPr/>
          <p:nvPr/>
        </p:nvSpPr>
        <p:spPr>
          <a:xfrm>
            <a:off x="2138479" y="-1603348"/>
            <a:ext cx="6057162" cy="5143786"/>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97" name="Google Shape;97;p14"/>
          <p:cNvSpPr/>
          <p:nvPr/>
        </p:nvSpPr>
        <p:spPr>
          <a:xfrm>
            <a:off x="12537545" y="-2236377"/>
            <a:ext cx="7408621" cy="6415532"/>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0" l="-15349" r="-15359" t="0"/>
            </a:stretch>
          </a:blipFill>
          <a:ln>
            <a:noFill/>
          </a:ln>
        </p:spPr>
      </p:sp>
      <p:sp>
        <p:nvSpPr>
          <p:cNvPr id="98" name="Google Shape;98;p14"/>
          <p:cNvSpPr/>
          <p:nvPr/>
        </p:nvSpPr>
        <p:spPr>
          <a:xfrm>
            <a:off x="6625381" y="1059781"/>
            <a:ext cx="7427709" cy="6433090"/>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cxnSp>
        <p:nvCxnSpPr>
          <p:cNvPr id="99" name="Google Shape;99;p14"/>
          <p:cNvCxnSpPr/>
          <p:nvPr/>
        </p:nvCxnSpPr>
        <p:spPr>
          <a:xfrm>
            <a:off x="-5182006" y="5571901"/>
            <a:ext cx="9144300" cy="0"/>
          </a:xfrm>
          <a:prstGeom prst="straightConnector1">
            <a:avLst/>
          </a:prstGeom>
          <a:noFill/>
          <a:ln cap="flat" cmpd="sng" w="38100">
            <a:solidFill>
              <a:srgbClr val="014E97"/>
            </a:solidFill>
            <a:prstDash val="solid"/>
            <a:round/>
            <a:headEnd len="sm" w="sm" type="none"/>
            <a:tailEnd len="sm" w="sm" type="none"/>
          </a:ln>
        </p:spPr>
      </p:cxnSp>
      <p:pic>
        <p:nvPicPr>
          <p:cNvPr id="100" name="Google Shape;100;p14"/>
          <p:cNvPicPr preferRelativeResize="0"/>
          <p:nvPr/>
        </p:nvPicPr>
        <p:blipFill>
          <a:blip r:embed="rId4">
            <a:alphaModFix/>
          </a:blip>
          <a:stretch>
            <a:fillRect/>
          </a:stretch>
        </p:blipFill>
        <p:spPr>
          <a:xfrm>
            <a:off x="13473188" y="7145038"/>
            <a:ext cx="4880450" cy="1464775"/>
          </a:xfrm>
          <a:prstGeom prst="rect">
            <a:avLst/>
          </a:prstGeom>
          <a:noFill/>
          <a:ln>
            <a:noFill/>
          </a:ln>
        </p:spPr>
      </p:pic>
      <p:pic>
        <p:nvPicPr>
          <p:cNvPr id="101" name="Google Shape;101;p14"/>
          <p:cNvPicPr preferRelativeResize="0"/>
          <p:nvPr/>
        </p:nvPicPr>
        <p:blipFill>
          <a:blip r:embed="rId5">
            <a:alphaModFix/>
          </a:blip>
          <a:stretch>
            <a:fillRect/>
          </a:stretch>
        </p:blipFill>
        <p:spPr>
          <a:xfrm>
            <a:off x="3832675" y="-579148"/>
            <a:ext cx="2674490" cy="3100275"/>
          </a:xfrm>
          <a:prstGeom prst="rect">
            <a:avLst/>
          </a:prstGeom>
          <a:noFill/>
          <a:ln>
            <a:noFill/>
          </a:ln>
        </p:spPr>
      </p:pic>
      <p:sp>
        <p:nvSpPr>
          <p:cNvPr id="102" name="Google Shape;102;p14"/>
          <p:cNvSpPr/>
          <p:nvPr/>
        </p:nvSpPr>
        <p:spPr>
          <a:xfrm>
            <a:off x="6625381" y="-5718094"/>
            <a:ext cx="7427709" cy="6433090"/>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pic>
        <p:nvPicPr>
          <p:cNvPr id="103" name="Google Shape;103;p14"/>
          <p:cNvPicPr preferRelativeResize="0"/>
          <p:nvPr/>
        </p:nvPicPr>
        <p:blipFill>
          <a:blip r:embed="rId6">
            <a:alphaModFix/>
          </a:blip>
          <a:stretch>
            <a:fillRect/>
          </a:stretch>
        </p:blipFill>
        <p:spPr>
          <a:xfrm>
            <a:off x="8235538" y="2512793"/>
            <a:ext cx="4207400" cy="35270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38" name="Shape 338"/>
        <p:cNvGrpSpPr/>
        <p:nvPr/>
      </p:nvGrpSpPr>
      <p:grpSpPr>
        <a:xfrm>
          <a:off x="0" y="0"/>
          <a:ext cx="0" cy="0"/>
          <a:chOff x="0" y="0"/>
          <a:chExt cx="0" cy="0"/>
        </a:xfrm>
      </p:grpSpPr>
      <p:grpSp>
        <p:nvGrpSpPr>
          <p:cNvPr id="339" name="Google Shape;339;p32"/>
          <p:cNvGrpSpPr/>
          <p:nvPr/>
        </p:nvGrpSpPr>
        <p:grpSpPr>
          <a:xfrm>
            <a:off x="-3399096" y="-701388"/>
            <a:ext cx="11970349" cy="10988407"/>
            <a:chOff x="0" y="-47625"/>
            <a:chExt cx="812800" cy="746125"/>
          </a:xfrm>
        </p:grpSpPr>
        <p:sp>
          <p:nvSpPr>
            <p:cNvPr id="340" name="Google Shape;340;p32"/>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341" name="Google Shape;341;p32"/>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42" name="Google Shape;342;p32"/>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cxnSp>
        <p:nvCxnSpPr>
          <p:cNvPr id="343" name="Google Shape;343;p32"/>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pic>
        <p:nvPicPr>
          <p:cNvPr id="344" name="Google Shape;344;p32"/>
          <p:cNvPicPr preferRelativeResize="0"/>
          <p:nvPr/>
        </p:nvPicPr>
        <p:blipFill>
          <a:blip r:embed="rId3">
            <a:alphaModFix/>
          </a:blip>
          <a:stretch>
            <a:fillRect/>
          </a:stretch>
        </p:blipFill>
        <p:spPr>
          <a:xfrm>
            <a:off x="1273000" y="2056198"/>
            <a:ext cx="14594550" cy="6174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48" name="Shape 348"/>
        <p:cNvGrpSpPr/>
        <p:nvPr/>
      </p:nvGrpSpPr>
      <p:grpSpPr>
        <a:xfrm>
          <a:off x="0" y="0"/>
          <a:ext cx="0" cy="0"/>
          <a:chOff x="0" y="0"/>
          <a:chExt cx="0" cy="0"/>
        </a:xfrm>
      </p:grpSpPr>
      <p:grpSp>
        <p:nvGrpSpPr>
          <p:cNvPr id="349" name="Google Shape;349;p33"/>
          <p:cNvGrpSpPr/>
          <p:nvPr/>
        </p:nvGrpSpPr>
        <p:grpSpPr>
          <a:xfrm>
            <a:off x="-3399096" y="-701388"/>
            <a:ext cx="11970349" cy="10988407"/>
            <a:chOff x="0" y="-47625"/>
            <a:chExt cx="812800" cy="746125"/>
          </a:xfrm>
        </p:grpSpPr>
        <p:sp>
          <p:nvSpPr>
            <p:cNvPr id="350" name="Google Shape;350;p3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351" name="Google Shape;351;p33"/>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52" name="Google Shape;352;p33"/>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pic>
        <p:nvPicPr>
          <p:cNvPr id="353" name="Google Shape;353;p33"/>
          <p:cNvPicPr preferRelativeResize="0"/>
          <p:nvPr/>
        </p:nvPicPr>
        <p:blipFill>
          <a:blip r:embed="rId3">
            <a:alphaModFix/>
          </a:blip>
          <a:stretch>
            <a:fillRect/>
          </a:stretch>
        </p:blipFill>
        <p:spPr>
          <a:xfrm>
            <a:off x="3576488" y="967862"/>
            <a:ext cx="11135026" cy="8351275"/>
          </a:xfrm>
          <a:prstGeom prst="rect">
            <a:avLst/>
          </a:prstGeom>
          <a:noFill/>
          <a:ln>
            <a:noFill/>
          </a:ln>
        </p:spPr>
      </p:pic>
      <p:cxnSp>
        <p:nvCxnSpPr>
          <p:cNvPr id="354" name="Google Shape;354;p33"/>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58" name="Shape 358"/>
        <p:cNvGrpSpPr/>
        <p:nvPr/>
      </p:nvGrpSpPr>
      <p:grpSpPr>
        <a:xfrm>
          <a:off x="0" y="0"/>
          <a:ext cx="0" cy="0"/>
          <a:chOff x="0" y="0"/>
          <a:chExt cx="0" cy="0"/>
        </a:xfrm>
      </p:grpSpPr>
      <p:pic>
        <p:nvPicPr>
          <p:cNvPr id="359" name="Google Shape;359;p34"/>
          <p:cNvPicPr preferRelativeResize="0"/>
          <p:nvPr/>
        </p:nvPicPr>
        <p:blipFill rotWithShape="1">
          <a:blip r:embed="rId3">
            <a:alphaModFix amt="50000"/>
          </a:blip>
          <a:srcRect b="31238" l="0" r="0" t="31238"/>
          <a:stretch/>
        </p:blipFill>
        <p:spPr>
          <a:xfrm>
            <a:off x="0" y="0"/>
            <a:ext cx="18287998" cy="10286996"/>
          </a:xfrm>
          <a:prstGeom prst="rect">
            <a:avLst/>
          </a:prstGeom>
          <a:noFill/>
          <a:ln>
            <a:noFill/>
          </a:ln>
        </p:spPr>
      </p:pic>
      <p:grpSp>
        <p:nvGrpSpPr>
          <p:cNvPr id="360" name="Google Shape;360;p34"/>
          <p:cNvGrpSpPr/>
          <p:nvPr/>
        </p:nvGrpSpPr>
        <p:grpSpPr>
          <a:xfrm>
            <a:off x="0" y="4191148"/>
            <a:ext cx="18288118" cy="3266853"/>
            <a:chOff x="0" y="-47625"/>
            <a:chExt cx="4816592" cy="860400"/>
          </a:xfrm>
        </p:grpSpPr>
        <p:sp>
          <p:nvSpPr>
            <p:cNvPr id="361" name="Google Shape;361;p34"/>
            <p:cNvSpPr/>
            <p:nvPr/>
          </p:nvSpPr>
          <p:spPr>
            <a:xfrm>
              <a:off x="0" y="0"/>
              <a:ext cx="4816592" cy="406400"/>
            </a:xfrm>
            <a:custGeom>
              <a:rect b="b" l="l" r="r" t="t"/>
              <a:pathLst>
                <a:path extrusionOk="0" h="406400" w="4816592">
                  <a:moveTo>
                    <a:pt x="0" y="0"/>
                  </a:moveTo>
                  <a:lnTo>
                    <a:pt x="4816592" y="0"/>
                  </a:lnTo>
                  <a:lnTo>
                    <a:pt x="4816592" y="406400"/>
                  </a:lnTo>
                  <a:lnTo>
                    <a:pt x="0" y="406400"/>
                  </a:lnTo>
                  <a:close/>
                </a:path>
              </a:pathLst>
            </a:custGeom>
            <a:solidFill>
              <a:srgbClr val="014E97"/>
            </a:solidFill>
            <a:ln>
              <a:noFill/>
            </a:ln>
          </p:spPr>
        </p:sp>
        <p:sp>
          <p:nvSpPr>
            <p:cNvPr id="362" name="Google Shape;362;p3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63" name="Google Shape;363;p34"/>
          <p:cNvCxnSpPr/>
          <p:nvPr/>
        </p:nvCxnSpPr>
        <p:spPr>
          <a:xfrm rot="-5400000">
            <a:off x="1263375" y="6395488"/>
            <a:ext cx="2136900" cy="0"/>
          </a:xfrm>
          <a:prstGeom prst="straightConnector1">
            <a:avLst/>
          </a:prstGeom>
          <a:noFill/>
          <a:ln cap="flat" cmpd="sng" w="38100">
            <a:solidFill>
              <a:srgbClr val="2994E5"/>
            </a:solidFill>
            <a:prstDash val="solid"/>
            <a:round/>
            <a:headEnd len="sm" w="sm" type="none"/>
            <a:tailEnd len="sm" w="sm" type="none"/>
          </a:ln>
        </p:spPr>
      </p:cxnSp>
      <p:cxnSp>
        <p:nvCxnSpPr>
          <p:cNvPr id="364" name="Google Shape;364;p34"/>
          <p:cNvCxnSpPr/>
          <p:nvPr/>
        </p:nvCxnSpPr>
        <p:spPr>
          <a:xfrm rot="-5400000">
            <a:off x="5526459" y="6395488"/>
            <a:ext cx="2136900" cy="0"/>
          </a:xfrm>
          <a:prstGeom prst="straightConnector1">
            <a:avLst/>
          </a:prstGeom>
          <a:noFill/>
          <a:ln cap="flat" cmpd="sng" w="38100">
            <a:solidFill>
              <a:srgbClr val="2994E5"/>
            </a:solidFill>
            <a:prstDash val="solid"/>
            <a:round/>
            <a:headEnd len="sm" w="sm" type="none"/>
            <a:tailEnd len="sm" w="sm" type="none"/>
          </a:ln>
        </p:spPr>
      </p:cxnSp>
      <p:cxnSp>
        <p:nvCxnSpPr>
          <p:cNvPr id="365" name="Google Shape;365;p34"/>
          <p:cNvCxnSpPr/>
          <p:nvPr/>
        </p:nvCxnSpPr>
        <p:spPr>
          <a:xfrm rot="-5400000">
            <a:off x="9879615" y="6395488"/>
            <a:ext cx="2136900" cy="0"/>
          </a:xfrm>
          <a:prstGeom prst="straightConnector1">
            <a:avLst/>
          </a:prstGeom>
          <a:noFill/>
          <a:ln cap="flat" cmpd="sng" w="38100">
            <a:solidFill>
              <a:srgbClr val="2994E5"/>
            </a:solidFill>
            <a:prstDash val="solid"/>
            <a:round/>
            <a:headEnd len="sm" w="sm" type="none"/>
            <a:tailEnd len="sm" w="sm" type="none"/>
          </a:ln>
        </p:spPr>
      </p:cxnSp>
      <p:cxnSp>
        <p:nvCxnSpPr>
          <p:cNvPr id="366" name="Google Shape;366;p34"/>
          <p:cNvCxnSpPr/>
          <p:nvPr/>
        </p:nvCxnSpPr>
        <p:spPr>
          <a:xfrm rot="-5400000">
            <a:off x="14142698" y="6395488"/>
            <a:ext cx="2136900" cy="0"/>
          </a:xfrm>
          <a:prstGeom prst="straightConnector1">
            <a:avLst/>
          </a:prstGeom>
          <a:noFill/>
          <a:ln cap="flat" cmpd="sng" w="38100">
            <a:solidFill>
              <a:srgbClr val="2994E5"/>
            </a:solidFill>
            <a:prstDash val="solid"/>
            <a:round/>
            <a:headEnd len="sm" w="sm" type="none"/>
            <a:tailEnd len="sm" w="sm" type="none"/>
          </a:ln>
        </p:spPr>
      </p:cxnSp>
      <p:sp>
        <p:nvSpPr>
          <p:cNvPr id="367" name="Google Shape;367;p34"/>
          <p:cNvSpPr txBox="1"/>
          <p:nvPr/>
        </p:nvSpPr>
        <p:spPr>
          <a:xfrm>
            <a:off x="1028763" y="1505094"/>
            <a:ext cx="16230600" cy="1924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Línea de trabajo</a:t>
            </a:r>
            <a:endParaRPr sz="7500">
              <a:solidFill>
                <a:srgbClr val="FFFFFF"/>
              </a:solidFill>
              <a:latin typeface="Libre Baskerville"/>
              <a:ea typeface="Libre Baskerville"/>
              <a:cs typeface="Libre Baskerville"/>
              <a:sym typeface="Libre Baskerville"/>
            </a:endParaRPr>
          </a:p>
          <a:p>
            <a:pPr indent="0" lvl="0" marL="0" marR="0" rtl="0" algn="ctr">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(13 semanas)</a:t>
            </a:r>
            <a:endParaRPr sz="3500">
              <a:solidFill>
                <a:srgbClr val="FFFFFF"/>
              </a:solidFill>
              <a:latin typeface="Libre Baskerville"/>
              <a:ea typeface="Libre Baskerville"/>
              <a:cs typeface="Libre Baskerville"/>
              <a:sym typeface="Libre Baskerville"/>
            </a:endParaRPr>
          </a:p>
        </p:txBody>
      </p:sp>
      <p:cxnSp>
        <p:nvCxnSpPr>
          <p:cNvPr id="368" name="Google Shape;368;p34"/>
          <p:cNvCxnSpPr/>
          <p:nvPr/>
        </p:nvCxnSpPr>
        <p:spPr>
          <a:xfrm rot="10800000">
            <a:off x="-39787" y="2343294"/>
            <a:ext cx="2136900" cy="0"/>
          </a:xfrm>
          <a:prstGeom prst="straightConnector1">
            <a:avLst/>
          </a:prstGeom>
          <a:noFill/>
          <a:ln cap="flat" cmpd="sng" w="38100">
            <a:solidFill>
              <a:srgbClr val="FFFFFF"/>
            </a:solidFill>
            <a:prstDash val="solid"/>
            <a:round/>
            <a:headEnd len="sm" w="sm" type="none"/>
            <a:tailEnd len="sm" w="sm" type="none"/>
          </a:ln>
        </p:spPr>
      </p:cxnSp>
      <p:cxnSp>
        <p:nvCxnSpPr>
          <p:cNvPr id="369" name="Google Shape;369;p34"/>
          <p:cNvCxnSpPr/>
          <p:nvPr/>
        </p:nvCxnSpPr>
        <p:spPr>
          <a:xfrm rot="10800000">
            <a:off x="16151100" y="2362344"/>
            <a:ext cx="2136900" cy="0"/>
          </a:xfrm>
          <a:prstGeom prst="straightConnector1">
            <a:avLst/>
          </a:prstGeom>
          <a:noFill/>
          <a:ln cap="flat" cmpd="sng" w="38100">
            <a:solidFill>
              <a:srgbClr val="FFFFFF"/>
            </a:solidFill>
            <a:prstDash val="solid"/>
            <a:round/>
            <a:headEnd len="sm" w="sm" type="none"/>
            <a:tailEnd len="sm" w="sm" type="none"/>
          </a:ln>
        </p:spPr>
      </p:cxnSp>
      <p:grpSp>
        <p:nvGrpSpPr>
          <p:cNvPr id="370" name="Google Shape;370;p34"/>
          <p:cNvGrpSpPr/>
          <p:nvPr/>
        </p:nvGrpSpPr>
        <p:grpSpPr>
          <a:xfrm>
            <a:off x="2114614" y="4871525"/>
            <a:ext cx="472557" cy="474675"/>
            <a:chOff x="1813" y="0"/>
            <a:chExt cx="809173" cy="812800"/>
          </a:xfrm>
        </p:grpSpPr>
        <p:sp>
          <p:nvSpPr>
            <p:cNvPr id="371" name="Google Shape;371;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3" name="Google Shape;373;p34"/>
          <p:cNvSpPr txBox="1"/>
          <p:nvPr/>
        </p:nvSpPr>
        <p:spPr>
          <a:xfrm>
            <a:off x="1028700" y="7473462"/>
            <a:ext cx="336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Libre Franklin"/>
                <a:ea typeface="Libre Franklin"/>
                <a:cs typeface="Libre Franklin"/>
                <a:sym typeface="Libre Franklin"/>
              </a:rPr>
              <a:t>Elección tema</a:t>
            </a:r>
            <a:endParaRPr/>
          </a:p>
        </p:txBody>
      </p:sp>
      <p:sp>
        <p:nvSpPr>
          <p:cNvPr id="374" name="Google Shape;374;p34"/>
          <p:cNvSpPr txBox="1"/>
          <p:nvPr/>
        </p:nvSpPr>
        <p:spPr>
          <a:xfrm>
            <a:off x="1028700" y="8276991"/>
            <a:ext cx="3364800" cy="1403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MOLAB. </a:t>
            </a:r>
            <a:r>
              <a:rPr i="1" lang="en-US" sz="2399">
                <a:solidFill>
                  <a:srgbClr val="FFFFFF"/>
                </a:solidFill>
                <a:latin typeface="Libre Franklin Light"/>
                <a:ea typeface="Libre Franklin Light"/>
                <a:cs typeface="Libre Franklin Light"/>
                <a:sym typeface="Libre Franklin Light"/>
              </a:rPr>
              <a:t>Brain metastases MRI dataset </a:t>
            </a:r>
            <a:endParaRPr i="1"/>
          </a:p>
        </p:txBody>
      </p:sp>
      <p:sp>
        <p:nvSpPr>
          <p:cNvPr id="375" name="Google Shape;375;p34"/>
          <p:cNvSpPr txBox="1"/>
          <p:nvPr/>
        </p:nvSpPr>
        <p:spPr>
          <a:xfrm>
            <a:off x="5317258" y="7473462"/>
            <a:ext cx="336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Libre Franklin"/>
                <a:ea typeface="Libre Franklin"/>
                <a:cs typeface="Libre Franklin"/>
                <a:sym typeface="Libre Franklin"/>
              </a:rPr>
              <a:t>Extracción datos</a:t>
            </a:r>
            <a:endParaRPr/>
          </a:p>
        </p:txBody>
      </p:sp>
      <p:sp>
        <p:nvSpPr>
          <p:cNvPr id="376" name="Google Shape;376;p34"/>
          <p:cNvSpPr txBox="1"/>
          <p:nvPr/>
        </p:nvSpPr>
        <p:spPr>
          <a:xfrm>
            <a:off x="5317258" y="8276991"/>
            <a:ext cx="33648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Análisis sobre temática/datos</a:t>
            </a:r>
            <a:endParaRPr/>
          </a:p>
        </p:txBody>
      </p:sp>
      <p:sp>
        <p:nvSpPr>
          <p:cNvPr id="377" name="Google Shape;377;p34"/>
          <p:cNvSpPr txBox="1"/>
          <p:nvPr/>
        </p:nvSpPr>
        <p:spPr>
          <a:xfrm>
            <a:off x="13894375" y="7473462"/>
            <a:ext cx="336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Libre Franklin"/>
                <a:ea typeface="Libre Franklin"/>
                <a:cs typeface="Libre Franklin"/>
                <a:sym typeface="Libre Franklin"/>
              </a:rPr>
              <a:t>Modelos</a:t>
            </a:r>
            <a:endParaRPr/>
          </a:p>
        </p:txBody>
      </p:sp>
      <p:sp>
        <p:nvSpPr>
          <p:cNvPr id="378" name="Google Shape;378;p34"/>
          <p:cNvSpPr txBox="1"/>
          <p:nvPr/>
        </p:nvSpPr>
        <p:spPr>
          <a:xfrm>
            <a:off x="13894375" y="8276991"/>
            <a:ext cx="33648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Elaboración de modelos</a:t>
            </a:r>
            <a:endParaRPr/>
          </a:p>
        </p:txBody>
      </p:sp>
      <p:sp>
        <p:nvSpPr>
          <p:cNvPr id="379" name="Google Shape;379;p34"/>
          <p:cNvSpPr txBox="1"/>
          <p:nvPr/>
        </p:nvSpPr>
        <p:spPr>
          <a:xfrm>
            <a:off x="9605817" y="7473462"/>
            <a:ext cx="336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Libre Franklin"/>
                <a:ea typeface="Libre Franklin"/>
                <a:cs typeface="Libre Franklin"/>
                <a:sym typeface="Libre Franklin"/>
              </a:rPr>
              <a:t>Limpieza</a:t>
            </a:r>
            <a:endParaRPr/>
          </a:p>
        </p:txBody>
      </p:sp>
      <p:sp>
        <p:nvSpPr>
          <p:cNvPr id="380" name="Google Shape;380;p34"/>
          <p:cNvSpPr txBox="1"/>
          <p:nvPr/>
        </p:nvSpPr>
        <p:spPr>
          <a:xfrm>
            <a:off x="9605817" y="8276991"/>
            <a:ext cx="3364800" cy="369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Limpieza de ficheros</a:t>
            </a:r>
            <a:endParaRPr/>
          </a:p>
        </p:txBody>
      </p:sp>
      <p:grpSp>
        <p:nvGrpSpPr>
          <p:cNvPr id="381" name="Google Shape;381;p34"/>
          <p:cNvGrpSpPr/>
          <p:nvPr/>
        </p:nvGrpSpPr>
        <p:grpSpPr>
          <a:xfrm>
            <a:off x="6377698" y="4871525"/>
            <a:ext cx="472557" cy="474675"/>
            <a:chOff x="1813" y="0"/>
            <a:chExt cx="809173" cy="812800"/>
          </a:xfrm>
        </p:grpSpPr>
        <p:sp>
          <p:nvSpPr>
            <p:cNvPr id="382" name="Google Shape;382;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4" name="Google Shape;384;p34"/>
          <p:cNvGrpSpPr/>
          <p:nvPr/>
        </p:nvGrpSpPr>
        <p:grpSpPr>
          <a:xfrm>
            <a:off x="10730855" y="4906181"/>
            <a:ext cx="472557" cy="474675"/>
            <a:chOff x="1813" y="0"/>
            <a:chExt cx="809173" cy="812800"/>
          </a:xfrm>
        </p:grpSpPr>
        <p:sp>
          <p:nvSpPr>
            <p:cNvPr id="385" name="Google Shape;385;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7" name="Google Shape;387;p34"/>
          <p:cNvGrpSpPr/>
          <p:nvPr/>
        </p:nvGrpSpPr>
        <p:grpSpPr>
          <a:xfrm>
            <a:off x="14993939" y="4906181"/>
            <a:ext cx="472557" cy="474675"/>
            <a:chOff x="1813" y="0"/>
            <a:chExt cx="809173" cy="812800"/>
          </a:xfrm>
        </p:grpSpPr>
        <p:sp>
          <p:nvSpPr>
            <p:cNvPr id="388" name="Google Shape;388;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0" name="Google Shape;390;p34"/>
          <p:cNvSpPr/>
          <p:nvPr/>
        </p:nvSpPr>
        <p:spPr>
          <a:xfrm>
            <a:off x="4639763" y="4031700"/>
            <a:ext cx="8518800" cy="5648700"/>
          </a:xfrm>
          <a:prstGeom prst="roundRect">
            <a:avLst>
              <a:gd fmla="val 16667" name="adj"/>
            </a:avLst>
          </a:prstGeom>
          <a:noFill/>
          <a:ln cap="flat" cmpd="sng" w="76200">
            <a:solidFill>
              <a:srgbClr val="2994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pic>
        <p:nvPicPr>
          <p:cNvPr id="391" name="Google Shape;391;p34"/>
          <p:cNvPicPr preferRelativeResize="0"/>
          <p:nvPr/>
        </p:nvPicPr>
        <p:blipFill>
          <a:blip r:embed="rId4">
            <a:alphaModFix/>
          </a:blip>
          <a:stretch>
            <a:fillRect/>
          </a:stretch>
        </p:blipFill>
        <p:spPr>
          <a:xfrm>
            <a:off x="8699738" y="9047088"/>
            <a:ext cx="888400" cy="10967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95" name="Shape 395"/>
        <p:cNvGrpSpPr/>
        <p:nvPr/>
      </p:nvGrpSpPr>
      <p:grpSpPr>
        <a:xfrm>
          <a:off x="0" y="0"/>
          <a:ext cx="0" cy="0"/>
          <a:chOff x="0" y="0"/>
          <a:chExt cx="0" cy="0"/>
        </a:xfrm>
      </p:grpSpPr>
      <p:sp>
        <p:nvSpPr>
          <p:cNvPr id="396" name="Google Shape;396;p35"/>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Análisis de datos</a:t>
            </a:r>
            <a:endParaRPr sz="100"/>
          </a:p>
        </p:txBody>
      </p:sp>
      <p:cxnSp>
        <p:nvCxnSpPr>
          <p:cNvPr id="397" name="Google Shape;397;p35"/>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398" name="Google Shape;398;p35"/>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399" name="Google Shape;399;p35"/>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0" name="Google Shape;400;p35"/>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1" name="Google Shape;401;p35"/>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2" name="Google Shape;402;p35"/>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3" name="Google Shape;403;p35"/>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4" name="Google Shape;404;p35"/>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08" name="Shape 408"/>
        <p:cNvGrpSpPr/>
        <p:nvPr/>
      </p:nvGrpSpPr>
      <p:grpSpPr>
        <a:xfrm>
          <a:off x="0" y="0"/>
          <a:ext cx="0" cy="0"/>
          <a:chOff x="0" y="0"/>
          <a:chExt cx="0" cy="0"/>
        </a:xfrm>
      </p:grpSpPr>
      <p:grpSp>
        <p:nvGrpSpPr>
          <p:cNvPr id="409" name="Google Shape;409;p36"/>
          <p:cNvGrpSpPr/>
          <p:nvPr/>
        </p:nvGrpSpPr>
        <p:grpSpPr>
          <a:xfrm>
            <a:off x="2177829" y="-701400"/>
            <a:ext cx="11970349" cy="10988407"/>
            <a:chOff x="0" y="-47625"/>
            <a:chExt cx="812800" cy="746125"/>
          </a:xfrm>
        </p:grpSpPr>
        <p:sp>
          <p:nvSpPr>
            <p:cNvPr id="410" name="Google Shape;410;p3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411" name="Google Shape;411;p36"/>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12" name="Google Shape;412;p36"/>
          <p:cNvCxnSpPr/>
          <p:nvPr/>
        </p:nvCxnSpPr>
        <p:spPr>
          <a:xfrm rot="-25377">
            <a:off x="3590875" y="8879270"/>
            <a:ext cx="9144249" cy="0"/>
          </a:xfrm>
          <a:prstGeom prst="straightConnector1">
            <a:avLst/>
          </a:prstGeom>
          <a:noFill/>
          <a:ln cap="flat" cmpd="sng" w="38100">
            <a:solidFill>
              <a:srgbClr val="FFFFFF"/>
            </a:solidFill>
            <a:prstDash val="solid"/>
            <a:round/>
            <a:headEnd len="sm" w="sm" type="none"/>
            <a:tailEnd len="sm" w="sm" type="none"/>
          </a:ln>
        </p:spPr>
      </p:cxnSp>
      <p:pic>
        <p:nvPicPr>
          <p:cNvPr id="413" name="Google Shape;413;p36"/>
          <p:cNvPicPr preferRelativeResize="0"/>
          <p:nvPr/>
        </p:nvPicPr>
        <p:blipFill>
          <a:blip r:embed="rId3">
            <a:alphaModFix/>
          </a:blip>
          <a:stretch>
            <a:fillRect/>
          </a:stretch>
        </p:blipFill>
        <p:spPr>
          <a:xfrm>
            <a:off x="1030187" y="2530976"/>
            <a:ext cx="6225725" cy="4917875"/>
          </a:xfrm>
          <a:prstGeom prst="rect">
            <a:avLst/>
          </a:prstGeom>
          <a:noFill/>
          <a:ln>
            <a:noFill/>
          </a:ln>
        </p:spPr>
      </p:pic>
      <p:pic>
        <p:nvPicPr>
          <p:cNvPr id="414" name="Google Shape;414;p36"/>
          <p:cNvPicPr preferRelativeResize="0"/>
          <p:nvPr/>
        </p:nvPicPr>
        <p:blipFill>
          <a:blip r:embed="rId4">
            <a:alphaModFix/>
          </a:blip>
          <a:stretch>
            <a:fillRect/>
          </a:stretch>
        </p:blipFill>
        <p:spPr>
          <a:xfrm>
            <a:off x="9651346" y="2588400"/>
            <a:ext cx="6074404" cy="4917875"/>
          </a:xfrm>
          <a:prstGeom prst="rect">
            <a:avLst/>
          </a:prstGeom>
          <a:noFill/>
          <a:ln>
            <a:noFill/>
          </a:ln>
        </p:spPr>
      </p:pic>
      <p:sp>
        <p:nvSpPr>
          <p:cNvPr id="415" name="Google Shape;415;p36"/>
          <p:cNvSpPr txBox="1"/>
          <p:nvPr/>
        </p:nvSpPr>
        <p:spPr>
          <a:xfrm>
            <a:off x="1489699" y="7745450"/>
            <a:ext cx="5306700" cy="3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500">
                <a:solidFill>
                  <a:srgbClr val="FFFFFF"/>
                </a:solidFill>
                <a:latin typeface="Libre Baskerville"/>
                <a:ea typeface="Libre Baskerville"/>
                <a:cs typeface="Libre Baskerville"/>
                <a:sym typeface="Libre Baskerville"/>
              </a:rPr>
              <a:t>(Edad de los pacientes)</a:t>
            </a:r>
            <a:endParaRPr i="1" sz="2500"/>
          </a:p>
        </p:txBody>
      </p:sp>
      <p:sp>
        <p:nvSpPr>
          <p:cNvPr id="416" name="Google Shape;416;p36"/>
          <p:cNvSpPr txBox="1"/>
          <p:nvPr/>
        </p:nvSpPr>
        <p:spPr>
          <a:xfrm>
            <a:off x="10035199" y="7745450"/>
            <a:ext cx="5306700" cy="3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500">
                <a:solidFill>
                  <a:srgbClr val="FFFFFF"/>
                </a:solidFill>
                <a:latin typeface="Libre Baskerville"/>
                <a:ea typeface="Libre Baskerville"/>
                <a:cs typeface="Libre Baskerville"/>
                <a:sym typeface="Libre Baskerville"/>
              </a:rPr>
              <a:t>(Número de lesiones)</a:t>
            </a:r>
            <a:endParaRPr i="1" sz="2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20" name="Shape 420"/>
        <p:cNvGrpSpPr/>
        <p:nvPr/>
      </p:nvGrpSpPr>
      <p:grpSpPr>
        <a:xfrm>
          <a:off x="0" y="0"/>
          <a:ext cx="0" cy="0"/>
          <a:chOff x="0" y="0"/>
          <a:chExt cx="0" cy="0"/>
        </a:xfrm>
      </p:grpSpPr>
      <p:grpSp>
        <p:nvGrpSpPr>
          <p:cNvPr id="421" name="Google Shape;421;p37"/>
          <p:cNvGrpSpPr/>
          <p:nvPr/>
        </p:nvGrpSpPr>
        <p:grpSpPr>
          <a:xfrm>
            <a:off x="2177829" y="-701400"/>
            <a:ext cx="11970349" cy="10988407"/>
            <a:chOff x="0" y="-47625"/>
            <a:chExt cx="812800" cy="746125"/>
          </a:xfrm>
        </p:grpSpPr>
        <p:sp>
          <p:nvSpPr>
            <p:cNvPr id="422" name="Google Shape;422;p3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423" name="Google Shape;423;p37"/>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24" name="Google Shape;424;p37"/>
          <p:cNvCxnSpPr/>
          <p:nvPr/>
        </p:nvCxnSpPr>
        <p:spPr>
          <a:xfrm rot="-25377">
            <a:off x="3590875" y="8879270"/>
            <a:ext cx="9144249" cy="0"/>
          </a:xfrm>
          <a:prstGeom prst="straightConnector1">
            <a:avLst/>
          </a:prstGeom>
          <a:noFill/>
          <a:ln cap="flat" cmpd="sng" w="38100">
            <a:solidFill>
              <a:srgbClr val="FFFFFF"/>
            </a:solidFill>
            <a:prstDash val="solid"/>
            <a:round/>
            <a:headEnd len="sm" w="sm" type="none"/>
            <a:tailEnd len="sm" w="sm" type="none"/>
          </a:ln>
        </p:spPr>
      </p:cxnSp>
      <p:sp>
        <p:nvSpPr>
          <p:cNvPr id="425" name="Google Shape;425;p37"/>
          <p:cNvSpPr txBox="1"/>
          <p:nvPr/>
        </p:nvSpPr>
        <p:spPr>
          <a:xfrm>
            <a:off x="1489699" y="7745450"/>
            <a:ext cx="5306700" cy="3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500">
                <a:solidFill>
                  <a:srgbClr val="FFFFFF"/>
                </a:solidFill>
                <a:latin typeface="Libre Baskerville"/>
                <a:ea typeface="Libre Baskerville"/>
                <a:cs typeface="Libre Baskerville"/>
                <a:sym typeface="Libre Baskerville"/>
              </a:rPr>
              <a:t>(% por sexo)</a:t>
            </a:r>
            <a:endParaRPr i="1" sz="2500"/>
          </a:p>
        </p:txBody>
      </p:sp>
      <p:sp>
        <p:nvSpPr>
          <p:cNvPr id="426" name="Google Shape;426;p37"/>
          <p:cNvSpPr txBox="1"/>
          <p:nvPr/>
        </p:nvSpPr>
        <p:spPr>
          <a:xfrm>
            <a:off x="10035199" y="7745450"/>
            <a:ext cx="5306700" cy="3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500">
                <a:solidFill>
                  <a:srgbClr val="FFFFFF"/>
                </a:solidFill>
                <a:latin typeface="Libre Baskerville"/>
                <a:ea typeface="Libre Baskerville"/>
                <a:cs typeface="Libre Baskerville"/>
                <a:sym typeface="Libre Baskerville"/>
              </a:rPr>
              <a:t>(Tipos de cáncer principales)</a:t>
            </a:r>
            <a:endParaRPr i="1" sz="2500"/>
          </a:p>
        </p:txBody>
      </p:sp>
      <p:pic>
        <p:nvPicPr>
          <p:cNvPr id="427" name="Google Shape;427;p37"/>
          <p:cNvPicPr preferRelativeResize="0"/>
          <p:nvPr/>
        </p:nvPicPr>
        <p:blipFill>
          <a:blip r:embed="rId3">
            <a:alphaModFix/>
          </a:blip>
          <a:stretch>
            <a:fillRect/>
          </a:stretch>
        </p:blipFill>
        <p:spPr>
          <a:xfrm>
            <a:off x="1815734" y="2588402"/>
            <a:ext cx="4654628" cy="4917875"/>
          </a:xfrm>
          <a:prstGeom prst="rect">
            <a:avLst/>
          </a:prstGeom>
          <a:noFill/>
          <a:ln>
            <a:noFill/>
          </a:ln>
        </p:spPr>
      </p:pic>
      <p:pic>
        <p:nvPicPr>
          <p:cNvPr id="428" name="Google Shape;428;p37"/>
          <p:cNvPicPr preferRelativeResize="0"/>
          <p:nvPr/>
        </p:nvPicPr>
        <p:blipFill>
          <a:blip r:embed="rId4">
            <a:alphaModFix/>
          </a:blip>
          <a:stretch>
            <a:fillRect/>
          </a:stretch>
        </p:blipFill>
        <p:spPr>
          <a:xfrm>
            <a:off x="9362462" y="2463325"/>
            <a:ext cx="6652175" cy="5042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32" name="Shape 432"/>
        <p:cNvGrpSpPr/>
        <p:nvPr/>
      </p:nvGrpSpPr>
      <p:grpSpPr>
        <a:xfrm>
          <a:off x="0" y="0"/>
          <a:ext cx="0" cy="0"/>
          <a:chOff x="0" y="0"/>
          <a:chExt cx="0" cy="0"/>
        </a:xfrm>
      </p:grpSpPr>
      <p:grpSp>
        <p:nvGrpSpPr>
          <p:cNvPr id="433" name="Google Shape;433;p38"/>
          <p:cNvGrpSpPr/>
          <p:nvPr/>
        </p:nvGrpSpPr>
        <p:grpSpPr>
          <a:xfrm>
            <a:off x="-3399096" y="-701388"/>
            <a:ext cx="11970349" cy="10988407"/>
            <a:chOff x="0" y="-47625"/>
            <a:chExt cx="812800" cy="746125"/>
          </a:xfrm>
        </p:grpSpPr>
        <p:sp>
          <p:nvSpPr>
            <p:cNvPr id="434" name="Google Shape;434;p38"/>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435" name="Google Shape;435;p38"/>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36" name="Google Shape;436;p38"/>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cxnSp>
        <p:nvCxnSpPr>
          <p:cNvPr id="437" name="Google Shape;437;p38"/>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sp>
        <p:nvSpPr>
          <p:cNvPr id="438" name="Google Shape;438;p38"/>
          <p:cNvSpPr txBox="1"/>
          <p:nvPr/>
        </p:nvSpPr>
        <p:spPr>
          <a:xfrm>
            <a:off x="5036997" y="9106175"/>
            <a:ext cx="8214000" cy="954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99">
                <a:solidFill>
                  <a:srgbClr val="FFFFFF"/>
                </a:solidFill>
                <a:latin typeface="Libre Baskerville"/>
                <a:ea typeface="Libre Baskerville"/>
                <a:cs typeface="Libre Baskerville"/>
                <a:sym typeface="Libre Baskerville"/>
              </a:rPr>
              <a:t>(Distribución de pacientes por días de supervivencia)</a:t>
            </a:r>
            <a:endParaRPr i="1" sz="100"/>
          </a:p>
        </p:txBody>
      </p:sp>
      <p:pic>
        <p:nvPicPr>
          <p:cNvPr id="439" name="Google Shape;439;p38"/>
          <p:cNvPicPr preferRelativeResize="0"/>
          <p:nvPr/>
        </p:nvPicPr>
        <p:blipFill>
          <a:blip r:embed="rId3">
            <a:alphaModFix/>
          </a:blip>
          <a:stretch>
            <a:fillRect/>
          </a:stretch>
        </p:blipFill>
        <p:spPr>
          <a:xfrm>
            <a:off x="4516075" y="1420262"/>
            <a:ext cx="9255851" cy="7311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43" name="Shape 443"/>
        <p:cNvGrpSpPr/>
        <p:nvPr/>
      </p:nvGrpSpPr>
      <p:grpSpPr>
        <a:xfrm>
          <a:off x="0" y="0"/>
          <a:ext cx="0" cy="0"/>
          <a:chOff x="0" y="0"/>
          <a:chExt cx="0" cy="0"/>
        </a:xfrm>
      </p:grpSpPr>
      <p:grpSp>
        <p:nvGrpSpPr>
          <p:cNvPr id="444" name="Google Shape;444;p39"/>
          <p:cNvGrpSpPr/>
          <p:nvPr/>
        </p:nvGrpSpPr>
        <p:grpSpPr>
          <a:xfrm>
            <a:off x="-3399096" y="-701388"/>
            <a:ext cx="11970349" cy="10988407"/>
            <a:chOff x="0" y="-47625"/>
            <a:chExt cx="812800" cy="746125"/>
          </a:xfrm>
        </p:grpSpPr>
        <p:sp>
          <p:nvSpPr>
            <p:cNvPr id="445" name="Google Shape;445;p39"/>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446" name="Google Shape;446;p39"/>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47" name="Google Shape;447;p39"/>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cxnSp>
        <p:nvCxnSpPr>
          <p:cNvPr id="448" name="Google Shape;448;p39"/>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pic>
        <p:nvPicPr>
          <p:cNvPr id="449" name="Google Shape;449;p39"/>
          <p:cNvPicPr preferRelativeResize="0"/>
          <p:nvPr/>
        </p:nvPicPr>
        <p:blipFill>
          <a:blip r:embed="rId3">
            <a:alphaModFix/>
          </a:blip>
          <a:stretch>
            <a:fillRect/>
          </a:stretch>
        </p:blipFill>
        <p:spPr>
          <a:xfrm>
            <a:off x="4474250" y="1480163"/>
            <a:ext cx="9339499" cy="7326675"/>
          </a:xfrm>
          <a:prstGeom prst="rect">
            <a:avLst/>
          </a:prstGeom>
          <a:noFill/>
          <a:ln>
            <a:noFill/>
          </a:ln>
        </p:spPr>
      </p:pic>
      <p:sp>
        <p:nvSpPr>
          <p:cNvPr id="450" name="Google Shape;450;p39"/>
          <p:cNvSpPr txBox="1"/>
          <p:nvPr/>
        </p:nvSpPr>
        <p:spPr>
          <a:xfrm>
            <a:off x="5036997" y="9316475"/>
            <a:ext cx="8214000" cy="507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299">
                <a:solidFill>
                  <a:srgbClr val="FFFFFF"/>
                </a:solidFill>
                <a:latin typeface="Libre Baskerville"/>
                <a:ea typeface="Libre Baskerville"/>
                <a:cs typeface="Libre Baskerville"/>
                <a:sym typeface="Libre Baskerville"/>
              </a:rPr>
              <a:t>(Edad VS días de supervivencia)</a:t>
            </a:r>
            <a:endParaRPr i="1" sz="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54" name="Shape 454"/>
        <p:cNvGrpSpPr/>
        <p:nvPr/>
      </p:nvGrpSpPr>
      <p:grpSpPr>
        <a:xfrm>
          <a:off x="0" y="0"/>
          <a:ext cx="0" cy="0"/>
          <a:chOff x="0" y="0"/>
          <a:chExt cx="0" cy="0"/>
        </a:xfrm>
      </p:grpSpPr>
      <p:sp>
        <p:nvSpPr>
          <p:cNvPr id="455" name="Google Shape;455;p40"/>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Modelos </a:t>
            </a:r>
            <a:endParaRPr sz="100"/>
          </a:p>
        </p:txBody>
      </p:sp>
      <p:cxnSp>
        <p:nvCxnSpPr>
          <p:cNvPr id="456" name="Google Shape;456;p40"/>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457" name="Google Shape;457;p40"/>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458" name="Google Shape;458;p40"/>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59" name="Google Shape;459;p40"/>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60" name="Google Shape;460;p40"/>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61" name="Google Shape;461;p40"/>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62" name="Google Shape;462;p40"/>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63" name="Google Shape;463;p40"/>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41"/>
          <p:cNvPicPr preferRelativeResize="0"/>
          <p:nvPr/>
        </p:nvPicPr>
        <p:blipFill>
          <a:blip r:embed="rId3">
            <a:alphaModFix/>
          </a:blip>
          <a:stretch>
            <a:fillRect/>
          </a:stretch>
        </p:blipFill>
        <p:spPr>
          <a:xfrm>
            <a:off x="2049175" y="1748475"/>
            <a:ext cx="14189650" cy="7382625"/>
          </a:xfrm>
          <a:prstGeom prst="rect">
            <a:avLst/>
          </a:prstGeom>
          <a:noFill/>
          <a:ln>
            <a:noFill/>
          </a:ln>
        </p:spPr>
      </p:pic>
      <p:sp>
        <p:nvSpPr>
          <p:cNvPr id="469" name="Google Shape;469;p41"/>
          <p:cNvSpPr/>
          <p:nvPr/>
        </p:nvSpPr>
        <p:spPr>
          <a:xfrm>
            <a:off x="14657954" y="-1839573"/>
            <a:ext cx="5677601" cy="482146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
        <p:nvSpPr>
          <p:cNvPr id="470" name="Google Shape;470;p41"/>
          <p:cNvSpPr/>
          <p:nvPr/>
        </p:nvSpPr>
        <p:spPr>
          <a:xfrm>
            <a:off x="-1990987" y="7390478"/>
            <a:ext cx="5551399" cy="4808030"/>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14E97"/>
          </a:solidFill>
          <a:ln>
            <a:noFill/>
          </a:ln>
        </p:spPr>
      </p:sp>
      <p:sp>
        <p:nvSpPr>
          <p:cNvPr id="471" name="Google Shape;471;p41"/>
          <p:cNvSpPr txBox="1"/>
          <p:nvPr/>
        </p:nvSpPr>
        <p:spPr>
          <a:xfrm>
            <a:off x="800000" y="594075"/>
            <a:ext cx="5551500" cy="1154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7500">
                <a:solidFill>
                  <a:srgbClr val="014E97"/>
                </a:solidFill>
                <a:latin typeface="Libre Baskerville"/>
                <a:ea typeface="Libre Baskerville"/>
                <a:cs typeface="Libre Baskerville"/>
                <a:sym typeface="Libre Baskerville"/>
              </a:rPr>
              <a:t>Modelos</a:t>
            </a:r>
            <a:endParaRPr sz="7500">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107" name="Shape 107"/>
        <p:cNvGrpSpPr/>
        <p:nvPr/>
      </p:nvGrpSpPr>
      <p:grpSpPr>
        <a:xfrm>
          <a:off x="0" y="0"/>
          <a:ext cx="0" cy="0"/>
          <a:chOff x="0" y="0"/>
          <a:chExt cx="0" cy="0"/>
        </a:xfrm>
      </p:grpSpPr>
      <p:grpSp>
        <p:nvGrpSpPr>
          <p:cNvPr id="108" name="Google Shape;108;p15"/>
          <p:cNvGrpSpPr/>
          <p:nvPr/>
        </p:nvGrpSpPr>
        <p:grpSpPr>
          <a:xfrm>
            <a:off x="639587" y="-7085299"/>
            <a:ext cx="7864816" cy="10659957"/>
            <a:chOff x="-15507" y="-47625"/>
            <a:chExt cx="650609" cy="924693"/>
          </a:xfrm>
        </p:grpSpPr>
        <p:sp>
          <p:nvSpPr>
            <p:cNvPr id="109" name="Google Shape;109;p15"/>
            <p:cNvSpPr/>
            <p:nvPr/>
          </p:nvSpPr>
          <p:spPr>
            <a:xfrm>
              <a:off x="-15507" y="-47624"/>
              <a:ext cx="650609" cy="924693"/>
            </a:xfrm>
            <a:custGeom>
              <a:rect b="b" l="l" r="r" t="t"/>
              <a:pathLst>
                <a:path extrusionOk="0" h="891270" w="606628">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110" name="Google Shape;110;p15"/>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 name="Google Shape;111;p15"/>
          <p:cNvSpPr txBox="1"/>
          <p:nvPr/>
        </p:nvSpPr>
        <p:spPr>
          <a:xfrm>
            <a:off x="639598" y="794075"/>
            <a:ext cx="78648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DISCLAIMER</a:t>
            </a:r>
            <a:endParaRPr/>
          </a:p>
        </p:txBody>
      </p:sp>
      <p:cxnSp>
        <p:nvCxnSpPr>
          <p:cNvPr id="112" name="Google Shape;112;p15"/>
          <p:cNvCxnSpPr/>
          <p:nvPr/>
        </p:nvCxnSpPr>
        <p:spPr>
          <a:xfrm rot="5596">
            <a:off x="2806574" y="8405397"/>
            <a:ext cx="15481521" cy="0"/>
          </a:xfrm>
          <a:prstGeom prst="straightConnector1">
            <a:avLst/>
          </a:prstGeom>
          <a:noFill/>
          <a:ln cap="flat" cmpd="sng" w="38100">
            <a:solidFill>
              <a:schemeClr val="lt1"/>
            </a:solidFill>
            <a:prstDash val="solid"/>
            <a:round/>
            <a:headEnd len="sm" w="sm" type="none"/>
            <a:tailEnd len="sm" w="sm" type="none"/>
          </a:ln>
        </p:spPr>
      </p:cxnSp>
      <p:pic>
        <p:nvPicPr>
          <p:cNvPr id="113" name="Google Shape;113;p15"/>
          <p:cNvPicPr preferRelativeResize="0"/>
          <p:nvPr/>
        </p:nvPicPr>
        <p:blipFill>
          <a:blip r:embed="rId3">
            <a:alphaModFix/>
          </a:blip>
          <a:stretch>
            <a:fillRect/>
          </a:stretch>
        </p:blipFill>
        <p:spPr>
          <a:xfrm>
            <a:off x="12332650" y="4866875"/>
            <a:ext cx="3659975" cy="3525924"/>
          </a:xfrm>
          <a:prstGeom prst="rect">
            <a:avLst/>
          </a:prstGeom>
          <a:noFill/>
          <a:ln>
            <a:noFill/>
          </a:ln>
        </p:spPr>
      </p:pic>
      <p:sp>
        <p:nvSpPr>
          <p:cNvPr id="114" name="Google Shape;114;p15"/>
          <p:cNvSpPr txBox="1"/>
          <p:nvPr/>
        </p:nvSpPr>
        <p:spPr>
          <a:xfrm>
            <a:off x="1875750" y="3818650"/>
            <a:ext cx="104568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-No somos médicos.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75" name="Shape 475"/>
        <p:cNvGrpSpPr/>
        <p:nvPr/>
      </p:nvGrpSpPr>
      <p:grpSpPr>
        <a:xfrm>
          <a:off x="0" y="0"/>
          <a:ext cx="0" cy="0"/>
          <a:chOff x="0" y="0"/>
          <a:chExt cx="0" cy="0"/>
        </a:xfrm>
      </p:grpSpPr>
      <p:sp>
        <p:nvSpPr>
          <p:cNvPr id="476" name="Google Shape;476;p42"/>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Objetivos </a:t>
            </a:r>
            <a:endParaRPr sz="100"/>
          </a:p>
        </p:txBody>
      </p:sp>
      <p:cxnSp>
        <p:nvCxnSpPr>
          <p:cNvPr id="477" name="Google Shape;477;p42"/>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478" name="Google Shape;478;p42"/>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479" name="Google Shape;479;p42"/>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0" name="Google Shape;480;p42"/>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1" name="Google Shape;481;p42"/>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2" name="Google Shape;482;p42"/>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3" name="Google Shape;483;p42"/>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4" name="Google Shape;484;p42"/>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88" name="Shape 488"/>
        <p:cNvGrpSpPr/>
        <p:nvPr/>
      </p:nvGrpSpPr>
      <p:grpSpPr>
        <a:xfrm>
          <a:off x="0" y="0"/>
          <a:ext cx="0" cy="0"/>
          <a:chOff x="0" y="0"/>
          <a:chExt cx="0" cy="0"/>
        </a:xfrm>
      </p:grpSpPr>
      <p:pic>
        <p:nvPicPr>
          <p:cNvPr id="489" name="Google Shape;489;p43"/>
          <p:cNvPicPr preferRelativeResize="0"/>
          <p:nvPr/>
        </p:nvPicPr>
        <p:blipFill rotWithShape="1">
          <a:blip r:embed="rId3">
            <a:alphaModFix amt="90000"/>
          </a:blip>
          <a:srcRect b="7865" l="0" r="0" t="7865"/>
          <a:stretch/>
        </p:blipFill>
        <p:spPr>
          <a:xfrm>
            <a:off x="0" y="0"/>
            <a:ext cx="18288000" cy="10287000"/>
          </a:xfrm>
          <a:prstGeom prst="rect">
            <a:avLst/>
          </a:prstGeom>
          <a:noFill/>
          <a:ln>
            <a:noFill/>
          </a:ln>
        </p:spPr>
      </p:pic>
      <p:grpSp>
        <p:nvGrpSpPr>
          <p:cNvPr id="490" name="Google Shape;490;p43"/>
          <p:cNvGrpSpPr/>
          <p:nvPr/>
        </p:nvGrpSpPr>
        <p:grpSpPr>
          <a:xfrm>
            <a:off x="1723750" y="5513799"/>
            <a:ext cx="14840500" cy="5068371"/>
            <a:chOff x="0" y="-47625"/>
            <a:chExt cx="3908609" cy="1334879"/>
          </a:xfrm>
        </p:grpSpPr>
        <p:sp>
          <p:nvSpPr>
            <p:cNvPr id="491" name="Google Shape;491;p43"/>
            <p:cNvSpPr/>
            <p:nvPr/>
          </p:nvSpPr>
          <p:spPr>
            <a:xfrm>
              <a:off x="0" y="0"/>
              <a:ext cx="3908609" cy="1287254"/>
            </a:xfrm>
            <a:custGeom>
              <a:rect b="b" l="l" r="r" t="t"/>
              <a:pathLst>
                <a:path extrusionOk="0" h="1287254" w="3908609">
                  <a:moveTo>
                    <a:pt x="0" y="0"/>
                  </a:moveTo>
                  <a:lnTo>
                    <a:pt x="3908609" y="0"/>
                  </a:lnTo>
                  <a:lnTo>
                    <a:pt x="3908609" y="1287254"/>
                  </a:lnTo>
                  <a:lnTo>
                    <a:pt x="0" y="1287254"/>
                  </a:lnTo>
                  <a:close/>
                </a:path>
              </a:pathLst>
            </a:custGeom>
            <a:solidFill>
              <a:srgbClr val="014E97"/>
            </a:solidFill>
            <a:ln>
              <a:noFill/>
            </a:ln>
          </p:spPr>
        </p:sp>
        <p:sp>
          <p:nvSpPr>
            <p:cNvPr id="492" name="Google Shape;492;p4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3" name="Google Shape;493;p43"/>
          <p:cNvSpPr txBox="1"/>
          <p:nvPr/>
        </p:nvSpPr>
        <p:spPr>
          <a:xfrm>
            <a:off x="2262499" y="7309725"/>
            <a:ext cx="4613100" cy="15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699">
                <a:solidFill>
                  <a:srgbClr val="FFFFFF"/>
                </a:solidFill>
                <a:latin typeface="Libre Baskerville"/>
                <a:ea typeface="Libre Baskerville"/>
                <a:cs typeface="Libre Baskerville"/>
                <a:sym typeface="Libre Baskerville"/>
              </a:rPr>
              <a:t>Objetivos</a:t>
            </a:r>
            <a:endParaRPr sz="6699">
              <a:solidFill>
                <a:srgbClr val="FFFFFF"/>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None/>
            </a:pPr>
            <a:r>
              <a:rPr lang="en-US" sz="3599">
                <a:solidFill>
                  <a:srgbClr val="FFFFFF"/>
                </a:solidFill>
                <a:latin typeface="Libre Baskerville"/>
                <a:ea typeface="Libre Baskerville"/>
                <a:cs typeface="Libre Baskerville"/>
                <a:sym typeface="Libre Baskerville"/>
              </a:rPr>
              <a:t>(</a:t>
            </a:r>
            <a:r>
              <a:rPr i="1" lang="en-US" sz="3599">
                <a:solidFill>
                  <a:srgbClr val="FFFFFF"/>
                </a:solidFill>
                <a:latin typeface="Libre Baskerville"/>
                <a:ea typeface="Libre Baskerville"/>
                <a:cs typeface="Libre Baskerville"/>
                <a:sym typeface="Libre Baskerville"/>
              </a:rPr>
              <a:t>Predicciones</a:t>
            </a:r>
            <a:r>
              <a:rPr lang="en-US" sz="3599">
                <a:solidFill>
                  <a:srgbClr val="FFFFFF"/>
                </a:solidFill>
                <a:latin typeface="Libre Baskerville"/>
                <a:ea typeface="Libre Baskerville"/>
                <a:cs typeface="Libre Baskerville"/>
                <a:sym typeface="Libre Baskerville"/>
              </a:rPr>
              <a:t>)</a:t>
            </a:r>
            <a:endParaRPr sz="3599">
              <a:solidFill>
                <a:srgbClr val="FFFFFF"/>
              </a:solidFill>
              <a:latin typeface="Libre Baskerville"/>
              <a:ea typeface="Libre Baskerville"/>
              <a:cs typeface="Libre Baskerville"/>
              <a:sym typeface="Libre Baskerville"/>
            </a:endParaRPr>
          </a:p>
        </p:txBody>
      </p:sp>
      <p:sp>
        <p:nvSpPr>
          <p:cNvPr id="494" name="Google Shape;494;p43"/>
          <p:cNvSpPr txBox="1"/>
          <p:nvPr/>
        </p:nvSpPr>
        <p:spPr>
          <a:xfrm>
            <a:off x="10999075" y="7892950"/>
            <a:ext cx="5150400" cy="3046800"/>
          </a:xfrm>
          <a:prstGeom prst="rect">
            <a:avLst/>
          </a:prstGeom>
          <a:noFill/>
          <a:ln>
            <a:noFill/>
          </a:ln>
        </p:spPr>
        <p:txBody>
          <a:bodyPr anchorCtr="0" anchor="t" bIns="0" lIns="0" spcFirstLastPara="1" rIns="0" wrap="square" tIns="0">
            <a:spAutoFit/>
          </a:bodyPr>
          <a:lstStyle/>
          <a:p>
            <a:pPr indent="0" lvl="0" marL="0" rtl="0" algn="r">
              <a:lnSpc>
                <a:spcPct val="139958"/>
              </a:lnSpc>
              <a:spcBef>
                <a:spcPts val="0"/>
              </a:spcBef>
              <a:spcAft>
                <a:spcPts val="0"/>
              </a:spcAft>
              <a:buSzPts val="1100"/>
              <a:buNone/>
            </a:pPr>
            <a:r>
              <a:rPr lang="en-US" sz="3000">
                <a:solidFill>
                  <a:srgbClr val="FFFFFF"/>
                </a:solidFill>
                <a:latin typeface="Libre Franklin Light"/>
                <a:ea typeface="Libre Franklin Light"/>
                <a:cs typeface="Libre Franklin Light"/>
                <a:sym typeface="Libre Franklin Light"/>
              </a:rPr>
              <a:t>2a:</a:t>
            </a:r>
            <a:r>
              <a:rPr lang="en-US" sz="3000">
                <a:solidFill>
                  <a:srgbClr val="FFFFFF"/>
                </a:solidFill>
                <a:latin typeface="Libre Franklin Light"/>
                <a:ea typeface="Libre Franklin Light"/>
                <a:cs typeface="Libre Franklin Light"/>
                <a:sym typeface="Libre Franklin Light"/>
              </a:rPr>
              <a:t> </a:t>
            </a:r>
            <a:r>
              <a:rPr b="1" lang="en-US" sz="3000">
                <a:solidFill>
                  <a:srgbClr val="FFFFFF"/>
                </a:solidFill>
                <a:latin typeface="Libre Franklin"/>
                <a:ea typeface="Libre Franklin"/>
                <a:cs typeface="Libre Franklin"/>
                <a:sym typeface="Libre Franklin"/>
              </a:rPr>
              <a:t>Recaída de la lesión</a:t>
            </a:r>
            <a:r>
              <a:rPr lang="en-US" sz="3000">
                <a:solidFill>
                  <a:srgbClr val="FFFFFF"/>
                </a:solidFill>
                <a:latin typeface="Libre Franklin Light"/>
                <a:ea typeface="Libre Franklin Light"/>
                <a:cs typeface="Libre Franklin Light"/>
                <a:sym typeface="Libre Franklin Light"/>
              </a:rPr>
              <a:t> </a:t>
            </a:r>
            <a:endParaRPr sz="3000">
              <a:solidFill>
                <a:srgbClr val="FFFFFF"/>
              </a:solidFill>
              <a:latin typeface="Libre Franklin Light"/>
              <a:ea typeface="Libre Franklin Light"/>
              <a:cs typeface="Libre Franklin Light"/>
              <a:sym typeface="Libre Franklin Light"/>
            </a:endParaRPr>
          </a:p>
          <a:p>
            <a:pPr indent="0" lvl="0" marL="0" rtl="0" algn="r">
              <a:lnSpc>
                <a:spcPct val="139958"/>
              </a:lnSpc>
              <a:spcBef>
                <a:spcPts val="0"/>
              </a:spcBef>
              <a:spcAft>
                <a:spcPts val="0"/>
              </a:spcAft>
              <a:buClr>
                <a:schemeClr val="dk1"/>
              </a:buClr>
              <a:buSzPts val="1100"/>
              <a:buFont typeface="Arial"/>
              <a:buNone/>
            </a:pPr>
            <a:r>
              <a:rPr lang="en-US" sz="3000">
                <a:solidFill>
                  <a:srgbClr val="FFFFFF"/>
                </a:solidFill>
                <a:latin typeface="Libre Franklin Light"/>
                <a:ea typeface="Libre Franklin Light"/>
                <a:cs typeface="Libre Franklin Light"/>
                <a:sym typeface="Libre Franklin Light"/>
              </a:rPr>
              <a:t>(todos los pacientes)</a:t>
            </a:r>
            <a:endParaRPr sz="3000">
              <a:solidFill>
                <a:srgbClr val="FFFFFF"/>
              </a:solidFill>
              <a:latin typeface="Libre Franklin Light"/>
              <a:ea typeface="Libre Franklin Light"/>
              <a:cs typeface="Libre Franklin Light"/>
              <a:sym typeface="Libre Franklin Light"/>
            </a:endParaRPr>
          </a:p>
          <a:p>
            <a:pPr indent="0" lvl="0" marL="0" rtl="0" algn="r">
              <a:lnSpc>
                <a:spcPct val="139958"/>
              </a:lnSpc>
              <a:spcBef>
                <a:spcPts val="0"/>
              </a:spcBef>
              <a:spcAft>
                <a:spcPts val="0"/>
              </a:spcAft>
              <a:buSzPts val="1100"/>
              <a:buNone/>
            </a:pPr>
            <a:r>
              <a:rPr lang="en-US" sz="3000">
                <a:solidFill>
                  <a:srgbClr val="FFFFFF"/>
                </a:solidFill>
                <a:latin typeface="Libre Franklin Light"/>
                <a:ea typeface="Libre Franklin Light"/>
                <a:cs typeface="Libre Franklin Light"/>
                <a:sym typeface="Libre Franklin Light"/>
              </a:rPr>
              <a:t>2</a:t>
            </a:r>
            <a:r>
              <a:rPr lang="en-US" sz="3000">
                <a:solidFill>
                  <a:srgbClr val="FFFFFF"/>
                </a:solidFill>
                <a:latin typeface="Libre Franklin Light"/>
                <a:ea typeface="Libre Franklin Light"/>
                <a:cs typeface="Libre Franklin Light"/>
                <a:sym typeface="Libre Franklin Light"/>
              </a:rPr>
              <a:t>b: </a:t>
            </a:r>
            <a:r>
              <a:rPr b="1" lang="en-US" sz="3000">
                <a:solidFill>
                  <a:schemeClr val="lt1"/>
                </a:solidFill>
                <a:latin typeface="Libre Franklin"/>
                <a:ea typeface="Libre Franklin"/>
                <a:cs typeface="Libre Franklin"/>
                <a:sym typeface="Libre Franklin"/>
              </a:rPr>
              <a:t>Recaída de la lesión </a:t>
            </a:r>
            <a:r>
              <a:rPr lang="en-US" sz="3000">
                <a:solidFill>
                  <a:srgbClr val="FFFFFF"/>
                </a:solidFill>
                <a:latin typeface="Libre Franklin Light"/>
                <a:ea typeface="Libre Franklin Light"/>
                <a:cs typeface="Libre Franklin Light"/>
                <a:sym typeface="Libre Franklin Light"/>
              </a:rPr>
              <a:t> </a:t>
            </a:r>
            <a:endParaRPr sz="3000">
              <a:solidFill>
                <a:srgbClr val="FFFFFF"/>
              </a:solidFill>
              <a:latin typeface="Libre Franklin Light"/>
              <a:ea typeface="Libre Franklin Light"/>
              <a:cs typeface="Libre Franklin Light"/>
              <a:sym typeface="Libre Franklin Light"/>
            </a:endParaRPr>
          </a:p>
          <a:p>
            <a:pPr indent="0" lvl="0" marL="0" rtl="0" algn="r">
              <a:lnSpc>
                <a:spcPct val="139958"/>
              </a:lnSpc>
              <a:spcBef>
                <a:spcPts val="0"/>
              </a:spcBef>
              <a:spcAft>
                <a:spcPts val="0"/>
              </a:spcAft>
              <a:buClr>
                <a:schemeClr val="dk1"/>
              </a:buClr>
              <a:buSzPts val="1100"/>
              <a:buFont typeface="Arial"/>
              <a:buNone/>
            </a:pPr>
            <a:r>
              <a:rPr lang="en-US" sz="3000">
                <a:solidFill>
                  <a:srgbClr val="FFFFFF"/>
                </a:solidFill>
                <a:latin typeface="Libre Franklin Light"/>
                <a:ea typeface="Libre Franklin Light"/>
                <a:cs typeface="Libre Franklin Light"/>
                <a:sym typeface="Libre Franklin Light"/>
              </a:rPr>
              <a:t>(lesiones con radiocirugía)</a:t>
            </a:r>
            <a:endParaRPr sz="3000">
              <a:solidFill>
                <a:srgbClr val="FFFFFF"/>
              </a:solidFill>
              <a:latin typeface="Libre Franklin Light"/>
              <a:ea typeface="Libre Franklin Light"/>
              <a:cs typeface="Libre Franklin Light"/>
              <a:sym typeface="Libre Franklin Light"/>
            </a:endParaRPr>
          </a:p>
          <a:p>
            <a:pPr indent="0" lvl="0" marL="0" marR="0" rtl="0" algn="r">
              <a:lnSpc>
                <a:spcPct val="139958"/>
              </a:lnSpc>
              <a:spcBef>
                <a:spcPts val="0"/>
              </a:spcBef>
              <a:spcAft>
                <a:spcPts val="0"/>
              </a:spcAft>
              <a:buNone/>
            </a:pPr>
            <a:r>
              <a:t/>
            </a:r>
            <a:endParaRPr sz="3000">
              <a:solidFill>
                <a:srgbClr val="FFFFFF"/>
              </a:solidFill>
              <a:latin typeface="Libre Franklin Light"/>
              <a:ea typeface="Libre Franklin Light"/>
              <a:cs typeface="Libre Franklin Light"/>
              <a:sym typeface="Libre Franklin Light"/>
            </a:endParaRPr>
          </a:p>
        </p:txBody>
      </p:sp>
      <p:sp>
        <p:nvSpPr>
          <p:cNvPr id="495" name="Google Shape;495;p43"/>
          <p:cNvSpPr txBox="1"/>
          <p:nvPr/>
        </p:nvSpPr>
        <p:spPr>
          <a:xfrm>
            <a:off x="10940999" y="6177150"/>
            <a:ext cx="5208600" cy="1108200"/>
          </a:xfrm>
          <a:prstGeom prst="rect">
            <a:avLst/>
          </a:prstGeom>
          <a:noFill/>
          <a:ln>
            <a:noFill/>
          </a:ln>
        </p:spPr>
        <p:txBody>
          <a:bodyPr anchorCtr="0" anchor="t" bIns="0" lIns="0" spcFirstLastPara="1" rIns="0" wrap="square" tIns="0">
            <a:spAutoFit/>
          </a:bodyPr>
          <a:lstStyle/>
          <a:p>
            <a:pPr indent="0" lvl="0" marL="0" marR="0" rtl="0" algn="r">
              <a:lnSpc>
                <a:spcPct val="139958"/>
              </a:lnSpc>
              <a:spcBef>
                <a:spcPts val="0"/>
              </a:spcBef>
              <a:spcAft>
                <a:spcPts val="0"/>
              </a:spcAft>
              <a:buNone/>
            </a:pPr>
            <a:r>
              <a:rPr lang="en-US" sz="3000">
                <a:solidFill>
                  <a:srgbClr val="FFFFFF"/>
                </a:solidFill>
                <a:latin typeface="Libre Franklin Light"/>
                <a:ea typeface="Libre Franklin Light"/>
                <a:cs typeface="Libre Franklin Light"/>
                <a:sym typeface="Libre Franklin Light"/>
              </a:rPr>
              <a:t>1: </a:t>
            </a:r>
            <a:r>
              <a:rPr b="1" lang="en-US" sz="3000">
                <a:solidFill>
                  <a:srgbClr val="FFFFFF"/>
                </a:solidFill>
                <a:latin typeface="Libre Franklin"/>
                <a:ea typeface="Libre Franklin"/>
                <a:cs typeface="Libre Franklin"/>
                <a:sym typeface="Libre Franklin"/>
              </a:rPr>
              <a:t>Tiempo de supervivencia</a:t>
            </a:r>
            <a:r>
              <a:rPr lang="en-US" sz="3000">
                <a:solidFill>
                  <a:srgbClr val="FFFFFF"/>
                </a:solidFill>
                <a:latin typeface="Libre Franklin Light"/>
                <a:ea typeface="Libre Franklin Light"/>
                <a:cs typeface="Libre Franklin Light"/>
                <a:sym typeface="Libre Franklin Light"/>
              </a:rPr>
              <a:t> </a:t>
            </a:r>
            <a:endParaRPr sz="3000">
              <a:solidFill>
                <a:srgbClr val="FFFFFF"/>
              </a:solidFill>
              <a:latin typeface="Libre Franklin Light"/>
              <a:ea typeface="Libre Franklin Light"/>
              <a:cs typeface="Libre Franklin Light"/>
              <a:sym typeface="Libre Franklin Light"/>
            </a:endParaRPr>
          </a:p>
          <a:p>
            <a:pPr indent="0" lvl="0" marL="0" marR="0" rtl="0" algn="r">
              <a:lnSpc>
                <a:spcPct val="139958"/>
              </a:lnSpc>
              <a:spcBef>
                <a:spcPts val="0"/>
              </a:spcBef>
              <a:spcAft>
                <a:spcPts val="0"/>
              </a:spcAft>
              <a:buNone/>
            </a:pPr>
            <a:r>
              <a:rPr lang="en-US" sz="3000">
                <a:solidFill>
                  <a:srgbClr val="FFFFFF"/>
                </a:solidFill>
                <a:latin typeface="Libre Franklin Light"/>
                <a:ea typeface="Libre Franklin Light"/>
                <a:cs typeface="Libre Franklin Light"/>
                <a:sym typeface="Libre Franklin Light"/>
              </a:rPr>
              <a:t>(en días)</a:t>
            </a:r>
            <a:endParaRPr sz="2000"/>
          </a:p>
        </p:txBody>
      </p:sp>
      <p:cxnSp>
        <p:nvCxnSpPr>
          <p:cNvPr id="496" name="Google Shape;496;p43"/>
          <p:cNvCxnSpPr/>
          <p:nvPr/>
        </p:nvCxnSpPr>
        <p:spPr>
          <a:xfrm rot="-11453">
            <a:off x="9756188" y="7589144"/>
            <a:ext cx="6393335" cy="0"/>
          </a:xfrm>
          <a:prstGeom prst="straightConnector1">
            <a:avLst/>
          </a:prstGeom>
          <a:noFill/>
          <a:ln cap="flat" cmpd="sng" w="38100">
            <a:solidFill>
              <a:srgbClr val="FFFFFF"/>
            </a:solidFill>
            <a:prstDash val="solid"/>
            <a:round/>
            <a:headEnd len="sm" w="sm" type="none"/>
            <a:tailEnd len="sm" w="sm" type="none"/>
          </a:ln>
        </p:spPr>
      </p:cxnSp>
      <p:sp>
        <p:nvSpPr>
          <p:cNvPr id="497" name="Google Shape;497;p43"/>
          <p:cNvSpPr/>
          <p:nvPr/>
        </p:nvSpPr>
        <p:spPr>
          <a:xfrm>
            <a:off x="2262497" y="5313327"/>
            <a:ext cx="880594" cy="762594"/>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98" name="Google Shape;498;p43"/>
          <p:cNvSpPr/>
          <p:nvPr/>
        </p:nvSpPr>
        <p:spPr>
          <a:xfrm>
            <a:off x="3315617" y="5313327"/>
            <a:ext cx="880594" cy="762594"/>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99" name="Google Shape;499;p43"/>
          <p:cNvSpPr/>
          <p:nvPr/>
        </p:nvSpPr>
        <p:spPr>
          <a:xfrm>
            <a:off x="4368738" y="5313327"/>
            <a:ext cx="880594" cy="762594"/>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503" name="Shape 503"/>
        <p:cNvGrpSpPr/>
        <p:nvPr/>
      </p:nvGrpSpPr>
      <p:grpSpPr>
        <a:xfrm>
          <a:off x="0" y="0"/>
          <a:ext cx="0" cy="0"/>
          <a:chOff x="0" y="0"/>
          <a:chExt cx="0" cy="0"/>
        </a:xfrm>
      </p:grpSpPr>
      <p:grpSp>
        <p:nvGrpSpPr>
          <p:cNvPr id="504" name="Google Shape;504;p44"/>
          <p:cNvGrpSpPr/>
          <p:nvPr/>
        </p:nvGrpSpPr>
        <p:grpSpPr>
          <a:xfrm>
            <a:off x="-4412123" y="-2038173"/>
            <a:ext cx="15621528" cy="12753738"/>
            <a:chOff x="0" y="-47625"/>
            <a:chExt cx="812800" cy="746125"/>
          </a:xfrm>
        </p:grpSpPr>
        <p:sp>
          <p:nvSpPr>
            <p:cNvPr id="505" name="Google Shape;505;p44"/>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506" name="Google Shape;506;p44"/>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7" name="Google Shape;507;p44"/>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cxnSp>
        <p:nvCxnSpPr>
          <p:cNvPr id="508" name="Google Shape;508;p44"/>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graphicFrame>
        <p:nvGraphicFramePr>
          <p:cNvPr id="509" name="Google Shape;509;p44"/>
          <p:cNvGraphicFramePr/>
          <p:nvPr/>
        </p:nvGraphicFramePr>
        <p:xfrm>
          <a:off x="1264238" y="2665342"/>
          <a:ext cx="3000000" cy="3000000"/>
        </p:xfrm>
        <a:graphic>
          <a:graphicData uri="http://schemas.openxmlformats.org/drawingml/2006/table">
            <a:tbl>
              <a:tblPr>
                <a:noFill/>
                <a:tableStyleId>{636986E1-1A6C-48E5-8C5E-3C5777462721}</a:tableStyleId>
              </a:tblPr>
              <a:tblGrid>
                <a:gridCol w="4674625"/>
                <a:gridCol w="4826025"/>
                <a:gridCol w="6258875"/>
              </a:tblGrid>
              <a:tr h="1062100">
                <a:tc>
                  <a:txBody>
                    <a:bodyPr/>
                    <a:lstStyle/>
                    <a:p>
                      <a:pPr indent="0" lvl="0" marL="0" marR="0" rtl="0" algn="ctr">
                        <a:lnSpc>
                          <a:spcPct val="140000"/>
                        </a:lnSpc>
                        <a:spcBef>
                          <a:spcPts val="0"/>
                        </a:spcBef>
                        <a:spcAft>
                          <a:spcPts val="0"/>
                        </a:spcAft>
                        <a:buNone/>
                      </a:pPr>
                      <a:r>
                        <a:rPr b="1" lang="en-US" sz="2900">
                          <a:solidFill>
                            <a:srgbClr val="FFFFFF"/>
                          </a:solidFill>
                          <a:latin typeface="Libre Baskerville"/>
                          <a:ea typeface="Libre Baskerville"/>
                          <a:cs typeface="Libre Baskerville"/>
                          <a:sym typeface="Libre Baskerville"/>
                        </a:rPr>
                        <a:t>Objetivo</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2900">
                          <a:solidFill>
                            <a:srgbClr val="FFFFFF"/>
                          </a:solidFill>
                          <a:latin typeface="Libre Baskerville"/>
                          <a:ea typeface="Libre Baskerville"/>
                          <a:cs typeface="Libre Baskerville"/>
                          <a:sym typeface="Libre Baskerville"/>
                        </a:rPr>
                        <a:t>Enfoque</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rtl="0" algn="ctr">
                        <a:lnSpc>
                          <a:spcPct val="140000"/>
                        </a:lnSpc>
                        <a:spcBef>
                          <a:spcPts val="0"/>
                        </a:spcBef>
                        <a:spcAft>
                          <a:spcPts val="0"/>
                        </a:spcAft>
                        <a:buNone/>
                      </a:pPr>
                      <a:r>
                        <a:rPr b="1" lang="en-US" sz="2900">
                          <a:solidFill>
                            <a:schemeClr val="lt1"/>
                          </a:solidFill>
                          <a:latin typeface="Libre Baskerville"/>
                          <a:ea typeface="Libre Baskerville"/>
                          <a:cs typeface="Libre Baskerville"/>
                          <a:sym typeface="Libre Baskerville"/>
                        </a:rPr>
                        <a:t>Clasificación</a:t>
                      </a:r>
                      <a:endParaRPr b="1" sz="2900">
                        <a:solidFill>
                          <a:srgbClr val="FFFFFF"/>
                        </a:solidFill>
                        <a:latin typeface="Libre Baskerville"/>
                        <a:ea typeface="Libre Baskerville"/>
                        <a:cs typeface="Libre Baskerville"/>
                        <a:sym typeface="Libre Baskerville"/>
                      </a:endParaRPr>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457200" marR="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1.Supervivencia</a:t>
                      </a:r>
                      <a:endParaRPr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marR="0" rtl="0" algn="ctr">
                        <a:lnSpc>
                          <a:spcPct val="140016"/>
                        </a:lnSpc>
                        <a:spcBef>
                          <a:spcPts val="0"/>
                        </a:spcBef>
                        <a:spcAft>
                          <a:spcPts val="0"/>
                        </a:spcAft>
                        <a:buNone/>
                      </a:pPr>
                      <a:r>
                        <a:rPr i="1" lang="en-US" sz="2099">
                          <a:solidFill>
                            <a:srgbClr val="FFFFFF"/>
                          </a:solidFill>
                          <a:latin typeface="Libre Franklin Light"/>
                          <a:ea typeface="Libre Franklin Light"/>
                          <a:cs typeface="Libre Franklin Light"/>
                          <a:sym typeface="Libre Franklin Light"/>
                        </a:rPr>
                        <a:t>Binario</a:t>
                      </a:r>
                      <a:endParaRPr i="1"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Supervivencia </a:t>
                      </a:r>
                      <a:r>
                        <a:rPr i="1" lang="en-US" sz="2099">
                          <a:solidFill>
                            <a:srgbClr val="FFFFFF"/>
                          </a:solidFill>
                          <a:latin typeface="Libre Franklin Light"/>
                          <a:ea typeface="Libre Franklin Light"/>
                          <a:cs typeface="Libre Franklin Light"/>
                          <a:sym typeface="Libre Franklin Light"/>
                        </a:rPr>
                        <a:t>&lt;500 días</a:t>
                      </a:r>
                      <a:endParaRPr i="1" sz="2099">
                        <a:solidFill>
                          <a:srgbClr val="FFFFFF"/>
                        </a:solidFill>
                        <a:latin typeface="Libre Franklin Light"/>
                        <a:ea typeface="Libre Franklin Light"/>
                        <a:cs typeface="Libre Franklin Light"/>
                        <a:sym typeface="Libre Franklin Light"/>
                      </a:endParaRPr>
                    </a:p>
                    <a:p>
                      <a:pPr indent="0" lvl="0" marL="42856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Supervivencia </a:t>
                      </a:r>
                      <a:r>
                        <a:rPr i="1" lang="en-US" sz="2099">
                          <a:solidFill>
                            <a:srgbClr val="FFFFFF"/>
                          </a:solidFill>
                          <a:latin typeface="Libre Franklin Light"/>
                          <a:ea typeface="Libre Franklin Light"/>
                          <a:cs typeface="Libre Franklin Light"/>
                          <a:sym typeface="Libre Franklin Light"/>
                        </a:rPr>
                        <a:t>&gt;500 días</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rowSpan="2">
                  <a:txBody>
                    <a:bodyPr/>
                    <a:lstStyle/>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2. Recaída</a:t>
                      </a:r>
                      <a:endParaRPr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Clr>
                          <a:schemeClr val="dk1"/>
                        </a:buClr>
                        <a:buSzPts val="1100"/>
                        <a:buFont typeface="Arial"/>
                        <a:buNone/>
                      </a:pPr>
                      <a:r>
                        <a:rPr i="1" lang="en-US" sz="2099">
                          <a:solidFill>
                            <a:schemeClr val="lt1"/>
                          </a:solidFill>
                          <a:latin typeface="Libre Franklin Light"/>
                          <a:ea typeface="Libre Franklin Light"/>
                          <a:cs typeface="Libre Franklin Light"/>
                          <a:sym typeface="Libre Franklin Light"/>
                        </a:rPr>
                        <a:t>Binario</a:t>
                      </a:r>
                      <a:endParaRPr i="1"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Recaída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&gt; 30%</a:t>
                      </a:r>
                      <a:endParaRPr i="1" sz="2099">
                        <a:solidFill>
                          <a:schemeClr val="lt1"/>
                        </a:solidFill>
                        <a:latin typeface="Libre Franklin Light"/>
                        <a:ea typeface="Libre Franklin Light"/>
                        <a:cs typeface="Libre Franklin Light"/>
                        <a:sym typeface="Libre Franklin Light"/>
                      </a:endParaRPr>
                    </a:p>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Sin recaída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&lt; 30%</a:t>
                      </a:r>
                      <a:endParaRPr i="1" sz="2099">
                        <a:solidFill>
                          <a:schemeClr val="lt1"/>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vMerge="1"/>
                <a:tc>
                  <a:txBody>
                    <a:bodyPr/>
                    <a:lstStyle/>
                    <a:p>
                      <a:pPr indent="0" lvl="0" marL="428560" rtl="0" algn="ctr">
                        <a:lnSpc>
                          <a:spcPct val="140016"/>
                        </a:lnSpc>
                        <a:spcBef>
                          <a:spcPts val="0"/>
                        </a:spcBef>
                        <a:spcAft>
                          <a:spcPts val="0"/>
                        </a:spcAft>
                        <a:buNone/>
                      </a:pPr>
                      <a:r>
                        <a:rPr i="1" lang="en-US" sz="2099">
                          <a:solidFill>
                            <a:schemeClr val="lt1"/>
                          </a:solidFill>
                          <a:latin typeface="Libre Franklin Light"/>
                          <a:ea typeface="Libre Franklin Light"/>
                          <a:cs typeface="Libre Franklin Light"/>
                          <a:sym typeface="Libre Franklin Light"/>
                        </a:rPr>
                        <a:t>Multiclase</a:t>
                      </a:r>
                      <a:endParaRPr i="1" sz="2099">
                        <a:solidFill>
                          <a:schemeClr val="lt1"/>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Recaída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&gt; 30%</a:t>
                      </a:r>
                      <a:endParaRPr i="1" sz="2099">
                        <a:solidFill>
                          <a:schemeClr val="lt1"/>
                        </a:solidFill>
                        <a:latin typeface="Libre Franklin Light"/>
                        <a:ea typeface="Libre Franklin Light"/>
                        <a:cs typeface="Libre Franklin Light"/>
                        <a:sym typeface="Libre Franklin Light"/>
                      </a:endParaRPr>
                    </a:p>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Sin recaída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0 - 30%</a:t>
                      </a:r>
                      <a:endParaRPr i="1" sz="2099">
                        <a:solidFill>
                          <a:schemeClr val="lt1"/>
                        </a:solidFill>
                        <a:latin typeface="Libre Franklin Light"/>
                        <a:ea typeface="Libre Franklin Light"/>
                        <a:cs typeface="Libre Franklin Light"/>
                        <a:sym typeface="Libre Franklin Light"/>
                      </a:endParaRPr>
                    </a:p>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Mejora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&lt; 0%</a:t>
                      </a:r>
                      <a:endParaRPr i="1" sz="2099">
                        <a:solidFill>
                          <a:schemeClr val="lt1"/>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513" name="Shape 513"/>
        <p:cNvGrpSpPr/>
        <p:nvPr/>
      </p:nvGrpSpPr>
      <p:grpSpPr>
        <a:xfrm>
          <a:off x="0" y="0"/>
          <a:ext cx="0" cy="0"/>
          <a:chOff x="0" y="0"/>
          <a:chExt cx="0" cy="0"/>
        </a:xfrm>
      </p:grpSpPr>
      <p:sp>
        <p:nvSpPr>
          <p:cNvPr id="514" name="Google Shape;514;p45"/>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Resultados</a:t>
            </a:r>
            <a:endParaRPr sz="100"/>
          </a:p>
        </p:txBody>
      </p:sp>
      <p:cxnSp>
        <p:nvCxnSpPr>
          <p:cNvPr id="515" name="Google Shape;515;p45"/>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516" name="Google Shape;516;p45"/>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517" name="Google Shape;517;p45"/>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18" name="Google Shape;518;p45"/>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19" name="Google Shape;519;p45"/>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20" name="Google Shape;520;p45"/>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21" name="Google Shape;521;p45"/>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22" name="Google Shape;522;p45"/>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6"/>
          <p:cNvPicPr preferRelativeResize="0"/>
          <p:nvPr/>
        </p:nvPicPr>
        <p:blipFill rotWithShape="1">
          <a:blip r:embed="rId3">
            <a:alphaModFix/>
          </a:blip>
          <a:srcRect b="7813" l="0" r="0" t="7813"/>
          <a:stretch/>
        </p:blipFill>
        <p:spPr>
          <a:xfrm>
            <a:off x="0" y="0"/>
            <a:ext cx="18288002" cy="10287000"/>
          </a:xfrm>
          <a:prstGeom prst="rect">
            <a:avLst/>
          </a:prstGeom>
          <a:noFill/>
          <a:ln>
            <a:noFill/>
          </a:ln>
        </p:spPr>
      </p:pic>
      <p:grpSp>
        <p:nvGrpSpPr>
          <p:cNvPr id="528" name="Google Shape;528;p46"/>
          <p:cNvGrpSpPr/>
          <p:nvPr/>
        </p:nvGrpSpPr>
        <p:grpSpPr>
          <a:xfrm>
            <a:off x="0" y="3092906"/>
            <a:ext cx="18288118" cy="4105368"/>
            <a:chOff x="0" y="-47625"/>
            <a:chExt cx="4816592" cy="1081242"/>
          </a:xfrm>
        </p:grpSpPr>
        <p:sp>
          <p:nvSpPr>
            <p:cNvPr id="529" name="Google Shape;529;p46"/>
            <p:cNvSpPr/>
            <p:nvPr/>
          </p:nvSpPr>
          <p:spPr>
            <a:xfrm>
              <a:off x="0" y="0"/>
              <a:ext cx="4816592" cy="1033617"/>
            </a:xfrm>
            <a:custGeom>
              <a:rect b="b" l="l" r="r" t="t"/>
              <a:pathLst>
                <a:path extrusionOk="0" h="1033617" w="4816592">
                  <a:moveTo>
                    <a:pt x="0" y="0"/>
                  </a:moveTo>
                  <a:lnTo>
                    <a:pt x="4816592" y="0"/>
                  </a:lnTo>
                  <a:lnTo>
                    <a:pt x="4816592" y="1033617"/>
                  </a:lnTo>
                  <a:lnTo>
                    <a:pt x="0" y="1033617"/>
                  </a:lnTo>
                  <a:close/>
                </a:path>
              </a:pathLst>
            </a:custGeom>
            <a:solidFill>
              <a:srgbClr val="014E97"/>
            </a:solidFill>
            <a:ln>
              <a:noFill/>
            </a:ln>
          </p:spPr>
        </p:sp>
        <p:sp>
          <p:nvSpPr>
            <p:cNvPr id="530" name="Google Shape;530;p46"/>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1" name="Google Shape;531;p46"/>
          <p:cNvSpPr txBox="1"/>
          <p:nvPr/>
        </p:nvSpPr>
        <p:spPr>
          <a:xfrm>
            <a:off x="1028700" y="4159274"/>
            <a:ext cx="16474200" cy="1154400"/>
          </a:xfrm>
          <a:prstGeom prst="rect">
            <a:avLst/>
          </a:prstGeom>
          <a:noFill/>
          <a:ln>
            <a:noFill/>
          </a:ln>
        </p:spPr>
        <p:txBody>
          <a:bodyPr anchorCtr="0" anchor="t" bIns="0" lIns="0" spcFirstLastPara="1" rIns="0" wrap="square" tIns="0">
            <a:spAutoFit/>
          </a:bodyPr>
          <a:lstStyle/>
          <a:p>
            <a:pPr indent="-704850" lvl="0" marL="457200" marR="0" rtl="0" algn="ctr">
              <a:lnSpc>
                <a:spcPct val="100000"/>
              </a:lnSpc>
              <a:spcBef>
                <a:spcPts val="0"/>
              </a:spcBef>
              <a:spcAft>
                <a:spcPts val="0"/>
              </a:spcAft>
              <a:buClr>
                <a:srgbClr val="FFFFFF"/>
              </a:buClr>
              <a:buSzPts val="7500"/>
              <a:buFont typeface="Libre Baskerville"/>
              <a:buAutoNum type="arabicPeriod"/>
            </a:pPr>
            <a:r>
              <a:rPr lang="en-US" sz="7500">
                <a:solidFill>
                  <a:srgbClr val="FFFFFF"/>
                </a:solidFill>
                <a:latin typeface="Libre Baskerville"/>
                <a:ea typeface="Libre Baskerville"/>
                <a:cs typeface="Libre Baskerville"/>
                <a:sym typeface="Libre Baskerville"/>
              </a:rPr>
              <a:t>Supervivencia</a:t>
            </a:r>
            <a:endParaRPr/>
          </a:p>
        </p:txBody>
      </p:sp>
      <p:sp>
        <p:nvSpPr>
          <p:cNvPr id="532" name="Google Shape;532;p46"/>
          <p:cNvSpPr txBox="1"/>
          <p:nvPr/>
        </p:nvSpPr>
        <p:spPr>
          <a:xfrm>
            <a:off x="2863343" y="6458779"/>
            <a:ext cx="128049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1" lang="en-US" sz="2499" u="none" cap="none" strike="noStrike">
                <a:solidFill>
                  <a:srgbClr val="FFFFFF"/>
                </a:solidFill>
                <a:latin typeface="Libre Franklin Light"/>
                <a:ea typeface="Libre Franklin Light"/>
                <a:cs typeface="Libre Franklin Light"/>
                <a:sym typeface="Libre Franklin Light"/>
              </a:rPr>
              <a:t>— </a:t>
            </a:r>
            <a:r>
              <a:rPr i="1" lang="en-US" sz="2499">
                <a:solidFill>
                  <a:srgbClr val="FFFFFF"/>
                </a:solidFill>
                <a:latin typeface="Libre Franklin Light"/>
                <a:ea typeface="Libre Franklin Light"/>
                <a:cs typeface="Libre Franklin Light"/>
                <a:sym typeface="Libre Franklin Light"/>
              </a:rPr>
              <a:t>Estimar el número de días de supervivencia de un paciente.</a:t>
            </a:r>
            <a:endParaRPr i="1"/>
          </a:p>
        </p:txBody>
      </p:sp>
      <p:cxnSp>
        <p:nvCxnSpPr>
          <p:cNvPr id="533" name="Google Shape;533;p46"/>
          <p:cNvCxnSpPr/>
          <p:nvPr/>
        </p:nvCxnSpPr>
        <p:spPr>
          <a:xfrm>
            <a:off x="5897855" y="5807429"/>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537" name="Shape 537"/>
        <p:cNvGrpSpPr/>
        <p:nvPr/>
      </p:nvGrpSpPr>
      <p:grpSpPr>
        <a:xfrm>
          <a:off x="0" y="0"/>
          <a:ext cx="0" cy="0"/>
          <a:chOff x="0" y="0"/>
          <a:chExt cx="0" cy="0"/>
        </a:xfrm>
      </p:grpSpPr>
      <p:pic>
        <p:nvPicPr>
          <p:cNvPr id="538" name="Google Shape;538;p47"/>
          <p:cNvPicPr preferRelativeResize="0"/>
          <p:nvPr/>
        </p:nvPicPr>
        <p:blipFill rotWithShape="1">
          <a:blip r:embed="rId3">
            <a:alphaModFix amt="50000"/>
          </a:blip>
          <a:srcRect b="31238" l="0" r="0" t="31238"/>
          <a:stretch/>
        </p:blipFill>
        <p:spPr>
          <a:xfrm>
            <a:off x="0" y="0"/>
            <a:ext cx="18287998" cy="10286996"/>
          </a:xfrm>
          <a:prstGeom prst="rect">
            <a:avLst/>
          </a:prstGeom>
          <a:noFill/>
          <a:ln>
            <a:noFill/>
          </a:ln>
        </p:spPr>
      </p:pic>
      <p:graphicFrame>
        <p:nvGraphicFramePr>
          <p:cNvPr id="539" name="Google Shape;539;p47"/>
          <p:cNvGraphicFramePr/>
          <p:nvPr/>
        </p:nvGraphicFramePr>
        <p:xfrm>
          <a:off x="4620113" y="3118479"/>
          <a:ext cx="3000000" cy="3000000"/>
        </p:xfrm>
        <a:graphic>
          <a:graphicData uri="http://schemas.openxmlformats.org/drawingml/2006/table">
            <a:tbl>
              <a:tblPr>
                <a:noFill/>
                <a:tableStyleId>{636986E1-1A6C-48E5-8C5E-3C5777462721}</a:tableStyleId>
              </a:tblPr>
              <a:tblGrid>
                <a:gridCol w="4451800"/>
                <a:gridCol w="4595975"/>
              </a:tblGrid>
              <a:tr h="1427225">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Modelo</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 Acierto</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0" marR="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Logistic Regression</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marR="0" rtl="0" algn="ctr">
                        <a:lnSpc>
                          <a:spcPct val="140016"/>
                        </a:lnSpc>
                        <a:spcBef>
                          <a:spcPts val="0"/>
                        </a:spcBef>
                        <a:spcAft>
                          <a:spcPts val="0"/>
                        </a:spcAft>
                        <a:buNone/>
                      </a:pPr>
                      <a:r>
                        <a:rPr i="1" lang="en-US" sz="2099">
                          <a:solidFill>
                            <a:srgbClr val="FFFFFF"/>
                          </a:solidFill>
                          <a:latin typeface="Libre Franklin Light"/>
                          <a:ea typeface="Libre Franklin Light"/>
                          <a:cs typeface="Libre Franklin Light"/>
                          <a:sym typeface="Libre Franklin Light"/>
                        </a:rPr>
                        <a:t>71%</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Decision Tree</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Clr>
                          <a:schemeClr val="dk1"/>
                        </a:buClr>
                        <a:buSzPts val="1100"/>
                        <a:buFont typeface="Arial"/>
                        <a:buNone/>
                      </a:pPr>
                      <a:r>
                        <a:rPr i="1" lang="en-US" sz="2099">
                          <a:solidFill>
                            <a:schemeClr val="lt1"/>
                          </a:solidFill>
                          <a:latin typeface="Libre Franklin Light"/>
                          <a:ea typeface="Libre Franklin Light"/>
                          <a:cs typeface="Libre Franklin Light"/>
                          <a:sym typeface="Libre Franklin Light"/>
                        </a:rPr>
                        <a:t>72%</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0" rtl="0" algn="ctr">
                        <a:lnSpc>
                          <a:spcPct val="140016"/>
                        </a:lnSpc>
                        <a:spcBef>
                          <a:spcPts val="0"/>
                        </a:spcBef>
                        <a:spcAft>
                          <a:spcPts val="0"/>
                        </a:spcAft>
                        <a:buClr>
                          <a:schemeClr val="dk1"/>
                        </a:buClr>
                        <a:buSzPts val="1100"/>
                        <a:buFont typeface="Arial"/>
                        <a:buNone/>
                      </a:pPr>
                      <a:r>
                        <a:rPr lang="en-US" sz="2099">
                          <a:solidFill>
                            <a:schemeClr val="lt1"/>
                          </a:solidFill>
                          <a:latin typeface="Libre Franklin Light"/>
                          <a:ea typeface="Libre Franklin Light"/>
                          <a:cs typeface="Libre Franklin Light"/>
                          <a:sym typeface="Libre Franklin Light"/>
                        </a:rPr>
                        <a:t>Random Forest</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marR="0" rtl="0" algn="ctr">
                        <a:lnSpc>
                          <a:spcPct val="140016"/>
                        </a:lnSpc>
                        <a:spcBef>
                          <a:spcPts val="0"/>
                        </a:spcBef>
                        <a:spcAft>
                          <a:spcPts val="0"/>
                        </a:spcAft>
                        <a:buNone/>
                      </a:pPr>
                      <a:r>
                        <a:rPr i="1" lang="en-US" sz="2099">
                          <a:solidFill>
                            <a:srgbClr val="FFFFFF"/>
                          </a:solidFill>
                          <a:latin typeface="Libre Franklin Light"/>
                          <a:ea typeface="Libre Franklin Light"/>
                          <a:cs typeface="Libre Franklin Light"/>
                          <a:sym typeface="Libre Franklin Light"/>
                        </a:rPr>
                        <a:t> 73%</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111188" lvl="0" marL="539748" marR="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XGB</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rtl="0" algn="ctr">
                        <a:lnSpc>
                          <a:spcPct val="140016"/>
                        </a:lnSpc>
                        <a:spcBef>
                          <a:spcPts val="0"/>
                        </a:spcBef>
                        <a:spcAft>
                          <a:spcPts val="0"/>
                        </a:spcAft>
                        <a:buClr>
                          <a:schemeClr val="dk1"/>
                        </a:buClr>
                        <a:buSzPts val="1100"/>
                        <a:buFont typeface="Arial"/>
                        <a:buNone/>
                      </a:pPr>
                      <a:r>
                        <a:rPr i="1" lang="en-US" sz="2099">
                          <a:solidFill>
                            <a:schemeClr val="lt1"/>
                          </a:solidFill>
                          <a:latin typeface="Libre Franklin Light"/>
                          <a:ea typeface="Libre Franklin Light"/>
                          <a:cs typeface="Libre Franklin Light"/>
                          <a:sym typeface="Libre Franklin Light"/>
                        </a:rPr>
                        <a:t> 73%</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111188" lvl="0" marL="539748" marR="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Neural Networks</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rtl="0" algn="ctr">
                        <a:lnSpc>
                          <a:spcPct val="140016"/>
                        </a:lnSpc>
                        <a:spcBef>
                          <a:spcPts val="0"/>
                        </a:spcBef>
                        <a:spcAft>
                          <a:spcPts val="0"/>
                        </a:spcAft>
                        <a:buClr>
                          <a:schemeClr val="dk1"/>
                        </a:buClr>
                        <a:buSzPts val="1100"/>
                        <a:buFont typeface="Arial"/>
                        <a:buNone/>
                      </a:pPr>
                      <a:r>
                        <a:rPr i="1" lang="en-US" sz="2099">
                          <a:solidFill>
                            <a:schemeClr val="lt1"/>
                          </a:solidFill>
                          <a:latin typeface="Libre Franklin Light"/>
                          <a:ea typeface="Libre Franklin Light"/>
                          <a:cs typeface="Libre Franklin Light"/>
                          <a:sym typeface="Libre Franklin Light"/>
                        </a:rPr>
                        <a:t> 75%</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bl>
          </a:graphicData>
        </a:graphic>
      </p:graphicFrame>
      <p:sp>
        <p:nvSpPr>
          <p:cNvPr id="540" name="Google Shape;540;p47"/>
          <p:cNvSpPr txBox="1"/>
          <p:nvPr/>
        </p:nvSpPr>
        <p:spPr>
          <a:xfrm>
            <a:off x="6483150" y="1100200"/>
            <a:ext cx="5321700" cy="8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Supervivencia</a:t>
            </a:r>
            <a:endParaRPr/>
          </a:p>
        </p:txBody>
      </p:sp>
      <p:cxnSp>
        <p:nvCxnSpPr>
          <p:cNvPr id="541" name="Google Shape;541;p47"/>
          <p:cNvCxnSpPr/>
          <p:nvPr/>
        </p:nvCxnSpPr>
        <p:spPr>
          <a:xfrm rot="-8729">
            <a:off x="5422338" y="2187425"/>
            <a:ext cx="7443324" cy="0"/>
          </a:xfrm>
          <a:prstGeom prst="straightConnector1">
            <a:avLst/>
          </a:prstGeom>
          <a:noFill/>
          <a:ln cap="flat" cmpd="sng" w="38100">
            <a:solidFill>
              <a:srgbClr val="FFFFFF"/>
            </a:solidFill>
            <a:prstDash val="solid"/>
            <a:round/>
            <a:headEnd len="sm" w="sm" type="none"/>
            <a:tailEnd len="sm" w="sm" type="none"/>
          </a:ln>
        </p:spPr>
      </p:cxnSp>
      <p:cxnSp>
        <p:nvCxnSpPr>
          <p:cNvPr id="542" name="Google Shape;542;p47"/>
          <p:cNvCxnSpPr/>
          <p:nvPr/>
        </p:nvCxnSpPr>
        <p:spPr>
          <a:xfrm flipH="1">
            <a:off x="6936025" y="87616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543" name="Google Shape;543;p47"/>
          <p:cNvCxnSpPr/>
          <p:nvPr/>
        </p:nvCxnSpPr>
        <p:spPr>
          <a:xfrm flipH="1">
            <a:off x="11804850" y="8761625"/>
            <a:ext cx="1800" cy="186210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4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grpSp>
        <p:nvGrpSpPr>
          <p:cNvPr id="549" name="Google Shape;549;p48"/>
          <p:cNvGrpSpPr/>
          <p:nvPr/>
        </p:nvGrpSpPr>
        <p:grpSpPr>
          <a:xfrm>
            <a:off x="0" y="3092907"/>
            <a:ext cx="18287996" cy="4105339"/>
            <a:chOff x="0" y="-47625"/>
            <a:chExt cx="4816592" cy="1081242"/>
          </a:xfrm>
        </p:grpSpPr>
        <p:sp>
          <p:nvSpPr>
            <p:cNvPr id="550" name="Google Shape;550;p48"/>
            <p:cNvSpPr/>
            <p:nvPr/>
          </p:nvSpPr>
          <p:spPr>
            <a:xfrm>
              <a:off x="0" y="0"/>
              <a:ext cx="4816592" cy="1033617"/>
            </a:xfrm>
            <a:custGeom>
              <a:rect b="b" l="l" r="r" t="t"/>
              <a:pathLst>
                <a:path extrusionOk="0" h="1033617" w="4816592">
                  <a:moveTo>
                    <a:pt x="0" y="0"/>
                  </a:moveTo>
                  <a:lnTo>
                    <a:pt x="4816592" y="0"/>
                  </a:lnTo>
                  <a:lnTo>
                    <a:pt x="4816592" y="1033617"/>
                  </a:lnTo>
                  <a:lnTo>
                    <a:pt x="0" y="1033617"/>
                  </a:lnTo>
                  <a:close/>
                </a:path>
              </a:pathLst>
            </a:custGeom>
            <a:solidFill>
              <a:srgbClr val="014E97"/>
            </a:solidFill>
            <a:ln>
              <a:noFill/>
            </a:ln>
          </p:spPr>
        </p:sp>
        <p:sp>
          <p:nvSpPr>
            <p:cNvPr id="551" name="Google Shape;551;p4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2" name="Google Shape;552;p48"/>
          <p:cNvSpPr txBox="1"/>
          <p:nvPr/>
        </p:nvSpPr>
        <p:spPr>
          <a:xfrm>
            <a:off x="1028700" y="3921574"/>
            <a:ext cx="164742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7500">
                <a:solidFill>
                  <a:srgbClr val="FFFFFF"/>
                </a:solidFill>
                <a:latin typeface="Libre Baskerville"/>
                <a:ea typeface="Libre Baskerville"/>
                <a:cs typeface="Libre Baskerville"/>
                <a:sym typeface="Libre Baskerville"/>
              </a:rPr>
              <a:t>2. Recaída</a:t>
            </a:r>
            <a:endParaRPr/>
          </a:p>
        </p:txBody>
      </p:sp>
      <p:sp>
        <p:nvSpPr>
          <p:cNvPr id="553" name="Google Shape;553;p48"/>
          <p:cNvSpPr txBox="1"/>
          <p:nvPr/>
        </p:nvSpPr>
        <p:spPr>
          <a:xfrm>
            <a:off x="2863343" y="5602254"/>
            <a:ext cx="12804900" cy="886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1" lang="en-US" sz="2399" u="none" cap="none" strike="noStrike">
                <a:solidFill>
                  <a:srgbClr val="FFFFFF"/>
                </a:solidFill>
                <a:latin typeface="Libre Franklin Light"/>
                <a:ea typeface="Libre Franklin Light"/>
                <a:cs typeface="Libre Franklin Light"/>
                <a:sym typeface="Libre Franklin Light"/>
              </a:rPr>
              <a:t>— </a:t>
            </a:r>
            <a:r>
              <a:rPr i="1" lang="en-US" sz="2399">
                <a:solidFill>
                  <a:srgbClr val="FFFFFF"/>
                </a:solidFill>
                <a:latin typeface="Libre Franklin Light"/>
                <a:ea typeface="Libre Franklin Light"/>
                <a:cs typeface="Libre Franklin Light"/>
                <a:sym typeface="Libre Franklin Light"/>
              </a:rPr>
              <a:t>Variables predictivas para estimar la recaída de:</a:t>
            </a:r>
            <a:endParaRPr i="1" sz="2399">
              <a:solidFill>
                <a:srgbClr val="FFFFFF"/>
              </a:solidFill>
              <a:latin typeface="Libre Franklin Light"/>
              <a:ea typeface="Libre Franklin Light"/>
              <a:cs typeface="Libre Franklin Light"/>
              <a:sym typeface="Libre Franklin Light"/>
            </a:endParaRPr>
          </a:p>
          <a:p>
            <a:pPr indent="0" lvl="0" marL="0" marR="0" rtl="0" algn="ctr">
              <a:lnSpc>
                <a:spcPct val="140016"/>
              </a:lnSpc>
              <a:spcBef>
                <a:spcPts val="0"/>
              </a:spcBef>
              <a:spcAft>
                <a:spcPts val="0"/>
              </a:spcAft>
              <a:buNone/>
            </a:pPr>
            <a:r>
              <a:rPr i="1" lang="en-US" sz="2399">
                <a:solidFill>
                  <a:srgbClr val="FFFFFF"/>
                </a:solidFill>
                <a:latin typeface="Libre Franklin Light"/>
                <a:ea typeface="Libre Franklin Light"/>
                <a:cs typeface="Libre Franklin Light"/>
                <a:sym typeface="Libre Franklin Light"/>
              </a:rPr>
              <a:t>a) De un paciente  b) Pacientes con cirugía</a:t>
            </a:r>
            <a:endParaRPr i="1" sz="1300"/>
          </a:p>
        </p:txBody>
      </p:sp>
      <p:cxnSp>
        <p:nvCxnSpPr>
          <p:cNvPr id="554" name="Google Shape;554;p48"/>
          <p:cNvCxnSpPr/>
          <p:nvPr/>
        </p:nvCxnSpPr>
        <p:spPr>
          <a:xfrm>
            <a:off x="5897855" y="5267679"/>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558" name="Shape 558"/>
        <p:cNvGrpSpPr/>
        <p:nvPr/>
      </p:nvGrpSpPr>
      <p:grpSpPr>
        <a:xfrm>
          <a:off x="0" y="0"/>
          <a:ext cx="0" cy="0"/>
          <a:chOff x="0" y="0"/>
          <a:chExt cx="0" cy="0"/>
        </a:xfrm>
      </p:grpSpPr>
      <p:pic>
        <p:nvPicPr>
          <p:cNvPr id="559" name="Google Shape;559;p49"/>
          <p:cNvPicPr preferRelativeResize="0"/>
          <p:nvPr/>
        </p:nvPicPr>
        <p:blipFill rotWithShape="1">
          <a:blip r:embed="rId3">
            <a:alphaModFix amt="50000"/>
          </a:blip>
          <a:srcRect b="31238" l="0" r="0" t="31238"/>
          <a:stretch/>
        </p:blipFill>
        <p:spPr>
          <a:xfrm>
            <a:off x="0" y="0"/>
            <a:ext cx="18287998" cy="10286996"/>
          </a:xfrm>
          <a:prstGeom prst="rect">
            <a:avLst/>
          </a:prstGeom>
          <a:noFill/>
          <a:ln>
            <a:noFill/>
          </a:ln>
        </p:spPr>
      </p:pic>
      <p:graphicFrame>
        <p:nvGraphicFramePr>
          <p:cNvPr id="560" name="Google Shape;560;p49"/>
          <p:cNvGraphicFramePr/>
          <p:nvPr/>
        </p:nvGraphicFramePr>
        <p:xfrm>
          <a:off x="3182763" y="3118479"/>
          <a:ext cx="3000000" cy="3000000"/>
        </p:xfrm>
        <a:graphic>
          <a:graphicData uri="http://schemas.openxmlformats.org/drawingml/2006/table">
            <a:tbl>
              <a:tblPr>
                <a:noFill/>
                <a:tableStyleId>{636986E1-1A6C-48E5-8C5E-3C5777462721}</a:tableStyleId>
              </a:tblPr>
              <a:tblGrid>
                <a:gridCol w="4053075"/>
                <a:gridCol w="4053075"/>
                <a:gridCol w="4184325"/>
              </a:tblGrid>
              <a:tr h="1427225">
                <a:tc gridSpan="2">
                  <a:txBody>
                    <a:bodyPr/>
                    <a:lstStyle/>
                    <a:p>
                      <a:pPr indent="0" lvl="0" marL="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Entrenamiento del modelo</a:t>
                      </a:r>
                      <a:endParaRPr b="1" sz="100">
                        <a:solidFill>
                          <a:srgbClr val="FFFFFF"/>
                        </a:solidFill>
                        <a:latin typeface="Libre Baskerville"/>
                        <a:ea typeface="Libre Baskerville"/>
                        <a:cs typeface="Libre Baskerville"/>
                        <a:sym typeface="Libre Baskerville"/>
                      </a:endParaRPr>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hMerge="1"/>
                <a:tc rowSpan="2">
                  <a:txBody>
                    <a:bodyPr/>
                    <a:lstStyle/>
                    <a:p>
                      <a:pPr indent="0" lvl="0" marL="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Resultados</a:t>
                      </a:r>
                      <a:endParaRPr i="1"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0" marR="0" rtl="0" algn="ctr">
                        <a:lnSpc>
                          <a:spcPct val="140016"/>
                        </a:lnSpc>
                        <a:spcBef>
                          <a:spcPts val="0"/>
                        </a:spcBef>
                        <a:spcAft>
                          <a:spcPts val="0"/>
                        </a:spcAft>
                        <a:buNone/>
                      </a:pPr>
                      <a:r>
                        <a:rPr b="1" lang="en-US" sz="2199">
                          <a:solidFill>
                            <a:srgbClr val="FFFFFF"/>
                          </a:solidFill>
                          <a:latin typeface="Libre Franklin"/>
                          <a:ea typeface="Libre Franklin"/>
                          <a:cs typeface="Libre Franklin"/>
                          <a:sym typeface="Libre Franklin"/>
                        </a:rPr>
                        <a:t>Objetivo</a:t>
                      </a:r>
                      <a:endParaRPr b="1" sz="2199">
                        <a:solidFill>
                          <a:srgbClr val="FFFFFF"/>
                        </a:solidFill>
                        <a:latin typeface="Libre Franklin"/>
                        <a:ea typeface="Libre Franklin"/>
                        <a:cs typeface="Libre Franklin"/>
                        <a:sym typeface="Libre Franklin"/>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16"/>
                        </a:lnSpc>
                        <a:spcBef>
                          <a:spcPts val="0"/>
                        </a:spcBef>
                        <a:spcAft>
                          <a:spcPts val="0"/>
                        </a:spcAft>
                        <a:buNone/>
                      </a:pPr>
                      <a:r>
                        <a:rPr b="1" lang="en-US" sz="2199">
                          <a:solidFill>
                            <a:srgbClr val="FFFFFF"/>
                          </a:solidFill>
                          <a:latin typeface="Libre Franklin"/>
                          <a:ea typeface="Libre Franklin"/>
                          <a:cs typeface="Libre Franklin"/>
                          <a:sym typeface="Libre Franklin"/>
                        </a:rPr>
                        <a:t>Clase</a:t>
                      </a:r>
                      <a:endParaRPr b="1" sz="2199">
                        <a:solidFill>
                          <a:srgbClr val="FFFFFF"/>
                        </a:solidFill>
                        <a:latin typeface="Libre Franklin"/>
                        <a:ea typeface="Libre Franklin"/>
                        <a:cs typeface="Libre Franklin"/>
                        <a:sym typeface="Libre Franklin"/>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vMerge="1"/>
              </a:tr>
              <a:tr h="816375">
                <a:tc rowSpan="2">
                  <a:txBody>
                    <a:bodyPr/>
                    <a:lstStyle/>
                    <a:p>
                      <a:pPr indent="0" lvl="0" marL="0" rtl="0" algn="ctr">
                        <a:lnSpc>
                          <a:spcPct val="140016"/>
                        </a:lnSpc>
                        <a:spcBef>
                          <a:spcPts val="0"/>
                        </a:spcBef>
                        <a:spcAft>
                          <a:spcPts val="0"/>
                        </a:spcAft>
                        <a:buNone/>
                      </a:pPr>
                      <a:r>
                        <a:t/>
                      </a:r>
                      <a:endParaRPr sz="2099">
                        <a:solidFill>
                          <a:schemeClr val="lt1"/>
                        </a:solidFill>
                        <a:latin typeface="Libre Franklin Light"/>
                        <a:ea typeface="Libre Franklin Light"/>
                        <a:cs typeface="Libre Franklin Light"/>
                        <a:sym typeface="Libre Franklin Light"/>
                      </a:endParaRPr>
                    </a:p>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2 (a)</a:t>
                      </a:r>
                      <a:endParaRPr sz="2099">
                        <a:solidFill>
                          <a:schemeClr val="lt1"/>
                        </a:solidFill>
                        <a:latin typeface="Libre Franklin Light"/>
                        <a:ea typeface="Libre Franklin Light"/>
                        <a:cs typeface="Libre Franklin Light"/>
                        <a:sym typeface="Libre Franklin Light"/>
                      </a:endParaRPr>
                    </a:p>
                    <a:p>
                      <a:pPr indent="0" lvl="0" marL="0" rtl="0" algn="ctr">
                        <a:lnSpc>
                          <a:spcPct val="140016"/>
                        </a:lnSpc>
                        <a:spcBef>
                          <a:spcPts val="0"/>
                        </a:spcBef>
                        <a:spcAft>
                          <a:spcPts val="0"/>
                        </a:spcAft>
                        <a:buNone/>
                      </a:pPr>
                      <a:r>
                        <a:rPr i="1" lang="en-US" sz="1599">
                          <a:solidFill>
                            <a:schemeClr val="lt1"/>
                          </a:solidFill>
                          <a:latin typeface="Libre Franklin Light"/>
                          <a:ea typeface="Libre Franklin Light"/>
                          <a:cs typeface="Libre Franklin Light"/>
                          <a:sym typeface="Libre Franklin Light"/>
                        </a:rPr>
                        <a:t>*Todos los pacientes</a:t>
                      </a:r>
                      <a:endParaRPr i="1" sz="1599">
                        <a:solidFill>
                          <a:schemeClr val="lt1"/>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Binario</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None/>
                      </a:pPr>
                      <a:r>
                        <a:rPr i="1" lang="en-US" sz="2099">
                          <a:solidFill>
                            <a:schemeClr val="lt1"/>
                          </a:solidFill>
                          <a:latin typeface="Libre Franklin Light"/>
                          <a:ea typeface="Libre Franklin Light"/>
                          <a:cs typeface="Libre Franklin Light"/>
                          <a:sym typeface="Libre Franklin Light"/>
                        </a:rPr>
                        <a:t>47</a:t>
                      </a:r>
                      <a:r>
                        <a:rPr i="1" lang="en-US" sz="2099">
                          <a:solidFill>
                            <a:schemeClr val="lt1"/>
                          </a:solidFill>
                          <a:latin typeface="Libre Franklin Light"/>
                          <a:ea typeface="Libre Franklin Light"/>
                          <a:cs typeface="Libre Franklin Light"/>
                          <a:sym typeface="Libre Franklin Light"/>
                        </a:rPr>
                        <a:t>% - 58%</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vMerge="1"/>
                <a:tc>
                  <a:txBody>
                    <a:bodyPr/>
                    <a:lstStyle/>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Multiclase</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marR="0" rtl="0" algn="ctr">
                        <a:lnSpc>
                          <a:spcPct val="140016"/>
                        </a:lnSpc>
                        <a:spcBef>
                          <a:spcPts val="0"/>
                        </a:spcBef>
                        <a:spcAft>
                          <a:spcPts val="0"/>
                        </a:spcAft>
                        <a:buNone/>
                      </a:pPr>
                      <a:r>
                        <a:rPr i="1" lang="en-US" sz="2099">
                          <a:solidFill>
                            <a:srgbClr val="FFFFFF"/>
                          </a:solidFill>
                          <a:latin typeface="Libre Franklin Light"/>
                          <a:ea typeface="Libre Franklin Light"/>
                          <a:cs typeface="Libre Franklin Light"/>
                          <a:sym typeface="Libre Franklin Light"/>
                        </a:rPr>
                        <a:t> </a:t>
                      </a:r>
                      <a:r>
                        <a:rPr i="1" lang="en-US" sz="2099">
                          <a:solidFill>
                            <a:schemeClr val="lt1"/>
                          </a:solidFill>
                          <a:latin typeface="Libre Franklin Light"/>
                          <a:ea typeface="Libre Franklin Light"/>
                          <a:cs typeface="Libre Franklin Light"/>
                          <a:sym typeface="Libre Franklin Light"/>
                        </a:rPr>
                        <a:t>43% - 50%</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rowSpan="2">
                  <a:txBody>
                    <a:bodyPr/>
                    <a:lstStyle/>
                    <a:p>
                      <a:pPr indent="0" lvl="0" marL="0" rtl="0" algn="ctr">
                        <a:lnSpc>
                          <a:spcPct val="140016"/>
                        </a:lnSpc>
                        <a:spcBef>
                          <a:spcPts val="0"/>
                        </a:spcBef>
                        <a:spcAft>
                          <a:spcPts val="0"/>
                        </a:spcAft>
                        <a:buNone/>
                      </a:pPr>
                      <a:r>
                        <a:t/>
                      </a:r>
                      <a:endParaRPr sz="2099">
                        <a:solidFill>
                          <a:schemeClr val="lt1"/>
                        </a:solidFill>
                        <a:latin typeface="Libre Franklin Light"/>
                        <a:ea typeface="Libre Franklin Light"/>
                        <a:cs typeface="Libre Franklin Light"/>
                        <a:sym typeface="Libre Franklin Light"/>
                      </a:endParaRPr>
                    </a:p>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2 (b)</a:t>
                      </a:r>
                      <a:endParaRPr sz="2099">
                        <a:solidFill>
                          <a:schemeClr val="lt1"/>
                        </a:solidFill>
                        <a:latin typeface="Libre Franklin Light"/>
                        <a:ea typeface="Libre Franklin Light"/>
                        <a:cs typeface="Libre Franklin Light"/>
                        <a:sym typeface="Libre Franklin Light"/>
                      </a:endParaRPr>
                    </a:p>
                    <a:p>
                      <a:pPr indent="0" lvl="0" marL="0" rtl="0" algn="ctr">
                        <a:lnSpc>
                          <a:spcPct val="140016"/>
                        </a:lnSpc>
                        <a:spcBef>
                          <a:spcPts val="0"/>
                        </a:spcBef>
                        <a:spcAft>
                          <a:spcPts val="0"/>
                        </a:spcAft>
                        <a:buClr>
                          <a:schemeClr val="dk1"/>
                        </a:buClr>
                        <a:buSzPts val="1100"/>
                        <a:buFont typeface="Arial"/>
                        <a:buNone/>
                      </a:pPr>
                      <a:r>
                        <a:rPr i="1" lang="en-US" sz="1599">
                          <a:solidFill>
                            <a:schemeClr val="lt1"/>
                          </a:solidFill>
                          <a:latin typeface="Libre Franklin Light"/>
                          <a:ea typeface="Libre Franklin Light"/>
                          <a:cs typeface="Libre Franklin Light"/>
                          <a:sym typeface="Libre Franklin Light"/>
                        </a:rPr>
                        <a:t>*Pacientes con radiocirugía</a:t>
                      </a:r>
                      <a:endParaRPr i="1" sz="1599">
                        <a:solidFill>
                          <a:schemeClr val="lt1"/>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marR="0" rtl="0" algn="l">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                  Binario</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rtl="0" algn="ctr">
                        <a:lnSpc>
                          <a:spcPct val="140016"/>
                        </a:lnSpc>
                        <a:spcBef>
                          <a:spcPts val="0"/>
                        </a:spcBef>
                        <a:spcAft>
                          <a:spcPts val="0"/>
                        </a:spcAft>
                        <a:buNone/>
                      </a:pPr>
                      <a:r>
                        <a:rPr i="1" lang="en-US" sz="2099">
                          <a:solidFill>
                            <a:schemeClr val="lt1"/>
                          </a:solidFill>
                          <a:latin typeface="Libre Franklin Light"/>
                          <a:ea typeface="Libre Franklin Light"/>
                          <a:cs typeface="Libre Franklin Light"/>
                          <a:sym typeface="Libre Franklin Light"/>
                        </a:rPr>
                        <a:t> 52</a:t>
                      </a:r>
                      <a:r>
                        <a:rPr i="1" lang="en-US" sz="2099">
                          <a:solidFill>
                            <a:schemeClr val="lt1"/>
                          </a:solidFill>
                          <a:latin typeface="Libre Franklin Light"/>
                          <a:ea typeface="Libre Franklin Light"/>
                          <a:cs typeface="Libre Franklin Light"/>
                          <a:sym typeface="Libre Franklin Light"/>
                        </a:rPr>
                        <a:t>% - 59%</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vMerge="1"/>
                <a:tc>
                  <a:txBody>
                    <a:bodyPr/>
                    <a:lstStyle/>
                    <a:p>
                      <a:pPr indent="-111188" lvl="0" marL="539748" marR="0" rtl="0" algn="l">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             Multiclase</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rtl="0" algn="ctr">
                        <a:lnSpc>
                          <a:spcPct val="140016"/>
                        </a:lnSpc>
                        <a:spcBef>
                          <a:spcPts val="0"/>
                        </a:spcBef>
                        <a:spcAft>
                          <a:spcPts val="0"/>
                        </a:spcAft>
                        <a:buNone/>
                      </a:pPr>
                      <a:r>
                        <a:rPr i="1" lang="en-US" sz="2099">
                          <a:solidFill>
                            <a:schemeClr val="lt1"/>
                          </a:solidFill>
                          <a:latin typeface="Libre Franklin Light"/>
                          <a:ea typeface="Libre Franklin Light"/>
                          <a:cs typeface="Libre Franklin Light"/>
                          <a:sym typeface="Libre Franklin Light"/>
                        </a:rPr>
                        <a:t> 33</a:t>
                      </a:r>
                      <a:r>
                        <a:rPr i="1" lang="en-US" sz="2099">
                          <a:solidFill>
                            <a:schemeClr val="lt1"/>
                          </a:solidFill>
                          <a:latin typeface="Libre Franklin Light"/>
                          <a:ea typeface="Libre Franklin Light"/>
                          <a:cs typeface="Libre Franklin Light"/>
                          <a:sym typeface="Libre Franklin Light"/>
                        </a:rPr>
                        <a:t>% - 41%</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bl>
          </a:graphicData>
        </a:graphic>
      </p:graphicFrame>
      <p:sp>
        <p:nvSpPr>
          <p:cNvPr id="561" name="Google Shape;561;p49"/>
          <p:cNvSpPr txBox="1"/>
          <p:nvPr/>
        </p:nvSpPr>
        <p:spPr>
          <a:xfrm>
            <a:off x="7736525" y="1036700"/>
            <a:ext cx="3183000" cy="8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Recaída</a:t>
            </a:r>
            <a:endParaRPr/>
          </a:p>
        </p:txBody>
      </p:sp>
      <p:cxnSp>
        <p:nvCxnSpPr>
          <p:cNvPr id="562" name="Google Shape;562;p49"/>
          <p:cNvCxnSpPr/>
          <p:nvPr/>
        </p:nvCxnSpPr>
        <p:spPr>
          <a:xfrm rot="-8729">
            <a:off x="5422338" y="2187425"/>
            <a:ext cx="7443324" cy="0"/>
          </a:xfrm>
          <a:prstGeom prst="straightConnector1">
            <a:avLst/>
          </a:prstGeom>
          <a:noFill/>
          <a:ln cap="flat" cmpd="sng" w="38100">
            <a:solidFill>
              <a:srgbClr val="FFFFFF"/>
            </a:solidFill>
            <a:prstDash val="solid"/>
            <a:round/>
            <a:headEnd len="sm" w="sm" type="none"/>
            <a:tailEnd len="sm" w="sm" type="none"/>
          </a:ln>
        </p:spPr>
      </p:cxnSp>
      <p:cxnSp>
        <p:nvCxnSpPr>
          <p:cNvPr id="563" name="Google Shape;563;p49"/>
          <p:cNvCxnSpPr/>
          <p:nvPr/>
        </p:nvCxnSpPr>
        <p:spPr>
          <a:xfrm flipH="1">
            <a:off x="5204800" y="87616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564" name="Google Shape;564;p49"/>
          <p:cNvCxnSpPr/>
          <p:nvPr/>
        </p:nvCxnSpPr>
        <p:spPr>
          <a:xfrm flipH="1">
            <a:off x="13655425" y="87616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565" name="Google Shape;565;p49"/>
          <p:cNvCxnSpPr/>
          <p:nvPr/>
        </p:nvCxnSpPr>
        <p:spPr>
          <a:xfrm flipH="1">
            <a:off x="9327113" y="8761625"/>
            <a:ext cx="1800" cy="186210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50"/>
          <p:cNvPicPr preferRelativeResize="0"/>
          <p:nvPr/>
        </p:nvPicPr>
        <p:blipFill rotWithShape="1">
          <a:blip r:embed="rId3">
            <a:alphaModFix/>
          </a:blip>
          <a:srcRect b="5785" l="0" r="0" t="49226"/>
          <a:stretch/>
        </p:blipFill>
        <p:spPr>
          <a:xfrm>
            <a:off x="0" y="0"/>
            <a:ext cx="18288004" cy="10286996"/>
          </a:xfrm>
          <a:prstGeom prst="rect">
            <a:avLst/>
          </a:prstGeom>
          <a:noFill/>
          <a:ln>
            <a:noFill/>
          </a:ln>
        </p:spPr>
      </p:pic>
      <p:sp>
        <p:nvSpPr>
          <p:cNvPr id="571" name="Google Shape;571;p50"/>
          <p:cNvSpPr txBox="1"/>
          <p:nvPr/>
        </p:nvSpPr>
        <p:spPr>
          <a:xfrm>
            <a:off x="2806553" y="6725920"/>
            <a:ext cx="90117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chemeClr val="dk1"/>
                </a:solidFill>
                <a:latin typeface="Libre Baskerville"/>
                <a:ea typeface="Libre Baskerville"/>
                <a:cs typeface="Libre Baskerville"/>
                <a:sym typeface="Libre Baskerville"/>
              </a:rPr>
              <a:t>Conclusiones</a:t>
            </a:r>
            <a:endParaRPr>
              <a:solidFill>
                <a:schemeClr val="dk1"/>
              </a:solidFill>
            </a:endParaRPr>
          </a:p>
        </p:txBody>
      </p:sp>
      <p:cxnSp>
        <p:nvCxnSpPr>
          <p:cNvPr id="572" name="Google Shape;572;p50"/>
          <p:cNvCxnSpPr/>
          <p:nvPr/>
        </p:nvCxnSpPr>
        <p:spPr>
          <a:xfrm rot="5596">
            <a:off x="2806574" y="8405397"/>
            <a:ext cx="15481521" cy="0"/>
          </a:xfrm>
          <a:prstGeom prst="straightConnector1">
            <a:avLst/>
          </a:prstGeom>
          <a:noFill/>
          <a:ln cap="flat" cmpd="sng" w="38100">
            <a:solidFill>
              <a:schemeClr val="dk1"/>
            </a:solidFill>
            <a:prstDash val="solid"/>
            <a:round/>
            <a:headEnd len="sm" w="sm" type="none"/>
            <a:tailEnd len="sm" w="sm" type="none"/>
          </a:ln>
        </p:spPr>
      </p:cxnSp>
      <p:grpSp>
        <p:nvGrpSpPr>
          <p:cNvPr id="573" name="Google Shape;573;p50"/>
          <p:cNvGrpSpPr/>
          <p:nvPr/>
        </p:nvGrpSpPr>
        <p:grpSpPr>
          <a:xfrm>
            <a:off x="859074" y="6779342"/>
            <a:ext cx="1544564" cy="1327360"/>
            <a:chOff x="0" y="0"/>
            <a:chExt cx="812800" cy="698500"/>
          </a:xfrm>
        </p:grpSpPr>
        <p:sp>
          <p:nvSpPr>
            <p:cNvPr id="574" name="Google Shape;574;p50"/>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dk1"/>
              </a:solidFill>
              <a:prstDash val="solid"/>
              <a:round/>
              <a:headEnd len="sm" w="sm" type="none"/>
              <a:tailEnd len="sm" w="sm" type="none"/>
            </a:ln>
          </p:spPr>
        </p:sp>
        <p:sp>
          <p:nvSpPr>
            <p:cNvPr id="575" name="Google Shape;575;p50"/>
            <p:cNvSpPr txBox="1"/>
            <p:nvPr/>
          </p:nvSpPr>
          <p:spPr>
            <a:xfrm>
              <a:off x="114300" y="0"/>
              <a:ext cx="584100" cy="6984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chemeClr val="dk1"/>
                  </a:solidFill>
                  <a:latin typeface="Libre Baskerville"/>
                  <a:ea typeface="Libre Baskerville"/>
                  <a:cs typeface="Libre Baskerville"/>
                  <a:sym typeface="Libre Baskerville"/>
                </a:rPr>
                <a:t>0</a:t>
              </a:r>
              <a:r>
                <a:rPr lang="en-US" sz="3200">
                  <a:solidFill>
                    <a:schemeClr val="dk1"/>
                  </a:solidFill>
                  <a:latin typeface="Libre Baskerville"/>
                  <a:ea typeface="Libre Baskerville"/>
                  <a:cs typeface="Libre Baskerville"/>
                  <a:sym typeface="Libre Baskerville"/>
                </a:rPr>
                <a:t>4</a:t>
              </a:r>
              <a:r>
                <a:rPr b="0" i="0" lang="en-US" sz="3200" u="none" cap="none" strike="noStrike">
                  <a:solidFill>
                    <a:schemeClr val="dk1"/>
                  </a:solidFill>
                  <a:latin typeface="Libre Baskerville"/>
                  <a:ea typeface="Libre Baskerville"/>
                  <a:cs typeface="Libre Baskerville"/>
                  <a:sym typeface="Libre Baskerville"/>
                </a:rPr>
                <a:t>.</a:t>
              </a:r>
              <a:endParaRPr>
                <a:solidFill>
                  <a:schemeClr val="dk1"/>
                </a:solidFill>
              </a:endParaRPr>
            </a:p>
          </p:txBody>
        </p:sp>
      </p:grpSp>
      <p:sp>
        <p:nvSpPr>
          <p:cNvPr id="576" name="Google Shape;576;p50"/>
          <p:cNvSpPr/>
          <p:nvPr/>
        </p:nvSpPr>
        <p:spPr>
          <a:xfrm>
            <a:off x="15144036" y="-606125"/>
            <a:ext cx="2286000" cy="1979676"/>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577" name="Google Shape;577;p50"/>
          <p:cNvSpPr/>
          <p:nvPr/>
        </p:nvSpPr>
        <p:spPr>
          <a:xfrm>
            <a:off x="17161520" y="639700"/>
            <a:ext cx="1317625" cy="1141063"/>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578" name="Google Shape;578;p50"/>
          <p:cNvSpPr/>
          <p:nvPr/>
        </p:nvSpPr>
        <p:spPr>
          <a:xfrm>
            <a:off x="17161520" y="-1235750"/>
            <a:ext cx="1873250" cy="162223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1"/>
          <p:cNvSpPr/>
          <p:nvPr/>
        </p:nvSpPr>
        <p:spPr>
          <a:xfrm rot="-5400000">
            <a:off x="3459825" y="1086878"/>
            <a:ext cx="1618596" cy="8538247"/>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584" name="Google Shape;584;p51"/>
          <p:cNvSpPr/>
          <p:nvPr/>
        </p:nvSpPr>
        <p:spPr>
          <a:xfrm rot="-5400000">
            <a:off x="3468115" y="3139439"/>
            <a:ext cx="1618596" cy="8554826"/>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585" name="Google Shape;585;p51"/>
          <p:cNvSpPr/>
          <p:nvPr/>
        </p:nvSpPr>
        <p:spPr>
          <a:xfrm rot="-5400000">
            <a:off x="3459825" y="5208578"/>
            <a:ext cx="1618596" cy="8538247"/>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586" name="Google Shape;586;p51"/>
          <p:cNvSpPr/>
          <p:nvPr/>
        </p:nvSpPr>
        <p:spPr>
          <a:xfrm>
            <a:off x="14698237" y="3554290"/>
            <a:ext cx="4476750" cy="387686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587" name="Google Shape;587;p51"/>
          <p:cNvSpPr/>
          <p:nvPr/>
        </p:nvSpPr>
        <p:spPr>
          <a:xfrm>
            <a:off x="9461236" y="0"/>
            <a:ext cx="6064250" cy="525164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588" name="Google Shape;588;p51"/>
          <p:cNvSpPr/>
          <p:nvPr/>
        </p:nvSpPr>
        <p:spPr>
          <a:xfrm>
            <a:off x="9144000" y="0"/>
            <a:ext cx="6064250" cy="525164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3">
              <a:alphaModFix/>
            </a:blip>
            <a:stretch>
              <a:fillRect b="0" l="-11238" r="-11229" t="0"/>
            </a:stretch>
          </a:blipFill>
          <a:ln>
            <a:noFill/>
          </a:ln>
        </p:spPr>
      </p:sp>
      <p:sp>
        <p:nvSpPr>
          <p:cNvPr id="589" name="Google Shape;589;p51"/>
          <p:cNvSpPr txBox="1"/>
          <p:nvPr/>
        </p:nvSpPr>
        <p:spPr>
          <a:xfrm>
            <a:off x="916971" y="889210"/>
            <a:ext cx="67926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14E97"/>
                </a:solidFill>
                <a:latin typeface="Libre Baskerville"/>
                <a:ea typeface="Libre Baskerville"/>
                <a:cs typeface="Libre Baskerville"/>
                <a:sym typeface="Libre Baskerville"/>
              </a:rPr>
              <a:t>Conclusiones</a:t>
            </a:r>
            <a:endParaRPr/>
          </a:p>
        </p:txBody>
      </p:sp>
      <p:sp>
        <p:nvSpPr>
          <p:cNvPr id="590" name="Google Shape;590;p51"/>
          <p:cNvSpPr/>
          <p:nvPr/>
        </p:nvSpPr>
        <p:spPr>
          <a:xfrm rot="-5400000">
            <a:off x="3459825" y="-925522"/>
            <a:ext cx="1618596" cy="8538247"/>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591" name="Google Shape;591;p51"/>
          <p:cNvSpPr txBox="1"/>
          <p:nvPr/>
        </p:nvSpPr>
        <p:spPr>
          <a:xfrm>
            <a:off x="627175" y="3151151"/>
            <a:ext cx="6614400" cy="384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500">
                <a:solidFill>
                  <a:srgbClr val="FFFFFF"/>
                </a:solidFill>
                <a:latin typeface="Libre Franklin Light"/>
                <a:ea typeface="Libre Franklin Light"/>
                <a:cs typeface="Libre Franklin Light"/>
                <a:sym typeface="Libre Franklin Light"/>
              </a:rPr>
              <a:t>Predicción de supervivencia satisfactoria.</a:t>
            </a:r>
            <a:endParaRPr sz="2500">
              <a:solidFill>
                <a:srgbClr val="FFFFFF"/>
              </a:solidFill>
              <a:latin typeface="Libre Franklin Light"/>
              <a:ea typeface="Libre Franklin Light"/>
              <a:cs typeface="Libre Franklin Light"/>
              <a:sym typeface="Libre Franklin Light"/>
            </a:endParaRPr>
          </a:p>
        </p:txBody>
      </p:sp>
      <p:sp>
        <p:nvSpPr>
          <p:cNvPr id="592" name="Google Shape;592;p51"/>
          <p:cNvSpPr/>
          <p:nvPr/>
        </p:nvSpPr>
        <p:spPr>
          <a:xfrm>
            <a:off x="10163575" y="5675247"/>
            <a:ext cx="5143500" cy="445427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593" name="Google Shape;593;p51"/>
          <p:cNvSpPr/>
          <p:nvPr/>
        </p:nvSpPr>
        <p:spPr>
          <a:xfrm>
            <a:off x="14370356" y="3554290"/>
            <a:ext cx="4476750" cy="387686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4">
              <a:alphaModFix/>
            </a:blip>
            <a:stretch>
              <a:fillRect b="0" l="-14869" r="-14869" t="0"/>
            </a:stretch>
          </a:blipFill>
          <a:ln>
            <a:noFill/>
          </a:ln>
        </p:spPr>
      </p:sp>
      <p:sp>
        <p:nvSpPr>
          <p:cNvPr id="594" name="Google Shape;594;p51"/>
          <p:cNvSpPr/>
          <p:nvPr/>
        </p:nvSpPr>
        <p:spPr>
          <a:xfrm>
            <a:off x="9878196" y="5675247"/>
            <a:ext cx="5143500" cy="445427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5">
              <a:alphaModFix/>
            </a:blip>
            <a:stretch>
              <a:fillRect b="-16279" l="0" r="0" t="-56868"/>
            </a:stretch>
          </a:blipFill>
          <a:ln>
            <a:noFill/>
          </a:ln>
        </p:spPr>
      </p:sp>
      <p:sp>
        <p:nvSpPr>
          <p:cNvPr id="595" name="Google Shape;595;p51"/>
          <p:cNvSpPr txBox="1"/>
          <p:nvPr/>
        </p:nvSpPr>
        <p:spPr>
          <a:xfrm>
            <a:off x="482271" y="5187779"/>
            <a:ext cx="6904200" cy="384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500">
                <a:solidFill>
                  <a:srgbClr val="FFFFFF"/>
                </a:solidFill>
                <a:latin typeface="Libre Franklin Light"/>
                <a:ea typeface="Libre Franklin Light"/>
                <a:cs typeface="Libre Franklin Light"/>
                <a:sym typeface="Libre Franklin Light"/>
              </a:rPr>
              <a:t>Predicción de recaída mejorable.</a:t>
            </a:r>
            <a:endParaRPr sz="1500"/>
          </a:p>
        </p:txBody>
      </p:sp>
      <p:sp>
        <p:nvSpPr>
          <p:cNvPr id="596" name="Google Shape;596;p51"/>
          <p:cNvSpPr txBox="1"/>
          <p:nvPr/>
        </p:nvSpPr>
        <p:spPr>
          <a:xfrm>
            <a:off x="337371" y="9285254"/>
            <a:ext cx="6904200" cy="384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500">
                <a:solidFill>
                  <a:srgbClr val="FFFFFF"/>
                </a:solidFill>
                <a:latin typeface="Libre Franklin Light"/>
                <a:ea typeface="Libre Franklin Light"/>
                <a:cs typeface="Libre Franklin Light"/>
                <a:sym typeface="Libre Franklin Light"/>
              </a:rPr>
              <a:t>Necesidad de nuevos enfoques y más datos.</a:t>
            </a:r>
            <a:endParaRPr sz="1500"/>
          </a:p>
        </p:txBody>
      </p:sp>
      <p:sp>
        <p:nvSpPr>
          <p:cNvPr id="597" name="Google Shape;597;p51"/>
          <p:cNvSpPr txBox="1"/>
          <p:nvPr/>
        </p:nvSpPr>
        <p:spPr>
          <a:xfrm>
            <a:off x="482275" y="7224400"/>
            <a:ext cx="7227300" cy="384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500">
                <a:solidFill>
                  <a:srgbClr val="FFFFFF"/>
                </a:solidFill>
                <a:latin typeface="Libre Franklin Light"/>
                <a:ea typeface="Libre Franklin Light"/>
                <a:cs typeface="Libre Franklin Light"/>
                <a:sym typeface="Libre Franklin Light"/>
              </a:rPr>
              <a:t>Considerar radiocirugía no mejora los resultados.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118" name="Shape 118"/>
        <p:cNvGrpSpPr/>
        <p:nvPr/>
      </p:nvGrpSpPr>
      <p:grpSpPr>
        <a:xfrm>
          <a:off x="0" y="0"/>
          <a:ext cx="0" cy="0"/>
          <a:chOff x="0" y="0"/>
          <a:chExt cx="0" cy="0"/>
        </a:xfrm>
      </p:grpSpPr>
      <p:grpSp>
        <p:nvGrpSpPr>
          <p:cNvPr id="119" name="Google Shape;119;p16"/>
          <p:cNvGrpSpPr/>
          <p:nvPr/>
        </p:nvGrpSpPr>
        <p:grpSpPr>
          <a:xfrm>
            <a:off x="10160434" y="1009900"/>
            <a:ext cx="1604305" cy="1397500"/>
            <a:chOff x="0" y="-9525"/>
            <a:chExt cx="812800" cy="708025"/>
          </a:xfrm>
        </p:grpSpPr>
        <p:sp>
          <p:nvSpPr>
            <p:cNvPr id="120" name="Google Shape;120;p1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21" name="Google Shape;121;p16"/>
            <p:cNvSpPr txBox="1"/>
            <p:nvPr/>
          </p:nvSpPr>
          <p:spPr>
            <a:xfrm>
              <a:off x="114300" y="-9525"/>
              <a:ext cx="5841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bre Franklin Light"/>
                  <a:ea typeface="Libre Franklin Light"/>
                  <a:cs typeface="Libre Franklin Light"/>
                  <a:sym typeface="Libre Franklin Light"/>
                </a:rPr>
                <a:t>01.</a:t>
              </a:r>
              <a:endParaRPr/>
            </a:p>
          </p:txBody>
        </p:sp>
      </p:grpSp>
      <p:grpSp>
        <p:nvGrpSpPr>
          <p:cNvPr id="122" name="Google Shape;122;p16"/>
          <p:cNvGrpSpPr/>
          <p:nvPr/>
        </p:nvGrpSpPr>
        <p:grpSpPr>
          <a:xfrm>
            <a:off x="1733954" y="-518608"/>
            <a:ext cx="6915858" cy="10224003"/>
            <a:chOff x="0" y="-47625"/>
            <a:chExt cx="635100" cy="938895"/>
          </a:xfrm>
        </p:grpSpPr>
        <p:sp>
          <p:nvSpPr>
            <p:cNvPr id="123" name="Google Shape;123;p16"/>
            <p:cNvSpPr/>
            <p:nvPr/>
          </p:nvSpPr>
          <p:spPr>
            <a:xfrm>
              <a:off x="0" y="0"/>
              <a:ext cx="606628" cy="891270"/>
            </a:xfrm>
            <a:custGeom>
              <a:rect b="b" l="l" r="r" t="t"/>
              <a:pathLst>
                <a:path extrusionOk="0" h="891270" w="606628">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124" name="Google Shape;124;p16"/>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p16"/>
          <p:cNvSpPr txBox="1"/>
          <p:nvPr/>
        </p:nvSpPr>
        <p:spPr>
          <a:xfrm>
            <a:off x="12360802" y="1376638"/>
            <a:ext cx="4099500" cy="53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¿Quiénes somos?</a:t>
            </a:r>
            <a:endParaRPr/>
          </a:p>
        </p:txBody>
      </p:sp>
      <p:sp>
        <p:nvSpPr>
          <p:cNvPr id="126" name="Google Shape;126;p16"/>
          <p:cNvSpPr txBox="1"/>
          <p:nvPr/>
        </p:nvSpPr>
        <p:spPr>
          <a:xfrm>
            <a:off x="1875760" y="3349732"/>
            <a:ext cx="63222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Agenda</a:t>
            </a:r>
            <a:endParaRPr/>
          </a:p>
        </p:txBody>
      </p:sp>
      <p:cxnSp>
        <p:nvCxnSpPr>
          <p:cNvPr id="127" name="Google Shape;127;p16"/>
          <p:cNvCxnSpPr/>
          <p:nvPr/>
        </p:nvCxnSpPr>
        <p:spPr>
          <a:xfrm rot="5400000">
            <a:off x="3008863" y="684345"/>
            <a:ext cx="4017900" cy="0"/>
          </a:xfrm>
          <a:prstGeom prst="straightConnector1">
            <a:avLst/>
          </a:prstGeom>
          <a:noFill/>
          <a:ln cap="flat" cmpd="sng" w="38100">
            <a:solidFill>
              <a:srgbClr val="FFFFFF"/>
            </a:solidFill>
            <a:prstDash val="solid"/>
            <a:round/>
            <a:headEnd len="sm" w="sm" type="none"/>
            <a:tailEnd len="sm" w="sm" type="none"/>
          </a:ln>
        </p:spPr>
      </p:cxnSp>
      <p:grpSp>
        <p:nvGrpSpPr>
          <p:cNvPr id="128" name="Google Shape;128;p16"/>
          <p:cNvGrpSpPr/>
          <p:nvPr/>
        </p:nvGrpSpPr>
        <p:grpSpPr>
          <a:xfrm>
            <a:off x="10160434" y="2965900"/>
            <a:ext cx="1604305" cy="1397500"/>
            <a:chOff x="0" y="-9525"/>
            <a:chExt cx="812800" cy="708025"/>
          </a:xfrm>
        </p:grpSpPr>
        <p:sp>
          <p:nvSpPr>
            <p:cNvPr id="129" name="Google Shape;129;p1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30" name="Google Shape;130;p16"/>
            <p:cNvSpPr txBox="1"/>
            <p:nvPr/>
          </p:nvSpPr>
          <p:spPr>
            <a:xfrm>
              <a:off x="114300" y="-9525"/>
              <a:ext cx="5841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bre Franklin Light"/>
                  <a:ea typeface="Libre Franklin Light"/>
                  <a:cs typeface="Libre Franklin Light"/>
                  <a:sym typeface="Libre Franklin Light"/>
                </a:rPr>
                <a:t>0</a:t>
              </a:r>
              <a:r>
                <a:rPr lang="en-US" sz="3200">
                  <a:solidFill>
                    <a:srgbClr val="FFFFFF"/>
                  </a:solidFill>
                  <a:latin typeface="Libre Franklin Light"/>
                  <a:ea typeface="Libre Franklin Light"/>
                  <a:cs typeface="Libre Franklin Light"/>
                  <a:sym typeface="Libre Franklin Light"/>
                </a:rPr>
                <a:t>2</a:t>
              </a:r>
              <a:r>
                <a:rPr b="0" i="0" lang="en-US" sz="3200" u="none" cap="none" strike="noStrike">
                  <a:solidFill>
                    <a:srgbClr val="FFFFFF"/>
                  </a:solidFill>
                  <a:latin typeface="Libre Franklin Light"/>
                  <a:ea typeface="Libre Franklin Light"/>
                  <a:cs typeface="Libre Franklin Light"/>
                  <a:sym typeface="Libre Franklin Light"/>
                </a:rPr>
                <a:t>.</a:t>
              </a:r>
              <a:endParaRPr/>
            </a:p>
          </p:txBody>
        </p:sp>
      </p:grpSp>
      <p:sp>
        <p:nvSpPr>
          <p:cNvPr id="131" name="Google Shape;131;p16"/>
          <p:cNvSpPr txBox="1"/>
          <p:nvPr/>
        </p:nvSpPr>
        <p:spPr>
          <a:xfrm>
            <a:off x="12505102" y="3341538"/>
            <a:ext cx="4099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Introducción</a:t>
            </a:r>
            <a:endParaRPr/>
          </a:p>
        </p:txBody>
      </p:sp>
      <p:grpSp>
        <p:nvGrpSpPr>
          <p:cNvPr id="132" name="Google Shape;132;p16"/>
          <p:cNvGrpSpPr/>
          <p:nvPr/>
        </p:nvGrpSpPr>
        <p:grpSpPr>
          <a:xfrm>
            <a:off x="10160434" y="4939762"/>
            <a:ext cx="1604305" cy="1397500"/>
            <a:chOff x="0" y="-9525"/>
            <a:chExt cx="812800" cy="708025"/>
          </a:xfrm>
        </p:grpSpPr>
        <p:sp>
          <p:nvSpPr>
            <p:cNvPr id="133" name="Google Shape;133;p1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34" name="Google Shape;134;p16"/>
            <p:cNvSpPr txBox="1"/>
            <p:nvPr/>
          </p:nvSpPr>
          <p:spPr>
            <a:xfrm>
              <a:off x="114300" y="-9525"/>
              <a:ext cx="5841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bre Franklin Light"/>
                  <a:ea typeface="Libre Franklin Light"/>
                  <a:cs typeface="Libre Franklin Light"/>
                  <a:sym typeface="Libre Franklin Light"/>
                </a:rPr>
                <a:t>0</a:t>
              </a:r>
              <a:r>
                <a:rPr lang="en-US" sz="3200">
                  <a:solidFill>
                    <a:srgbClr val="FFFFFF"/>
                  </a:solidFill>
                  <a:latin typeface="Libre Franklin Light"/>
                  <a:ea typeface="Libre Franklin Light"/>
                  <a:cs typeface="Libre Franklin Light"/>
                  <a:sym typeface="Libre Franklin Light"/>
                </a:rPr>
                <a:t>3</a:t>
              </a:r>
              <a:r>
                <a:rPr b="0" i="0" lang="en-US" sz="3200" u="none" cap="none" strike="noStrike">
                  <a:solidFill>
                    <a:srgbClr val="FFFFFF"/>
                  </a:solidFill>
                  <a:latin typeface="Libre Franklin Light"/>
                  <a:ea typeface="Libre Franklin Light"/>
                  <a:cs typeface="Libre Franklin Light"/>
                  <a:sym typeface="Libre Franklin Light"/>
                </a:rPr>
                <a:t>.</a:t>
              </a:r>
              <a:endParaRPr/>
            </a:p>
          </p:txBody>
        </p:sp>
      </p:grpSp>
      <p:sp>
        <p:nvSpPr>
          <p:cNvPr id="135" name="Google Shape;135;p16"/>
          <p:cNvSpPr txBox="1"/>
          <p:nvPr/>
        </p:nvSpPr>
        <p:spPr>
          <a:xfrm>
            <a:off x="12505102" y="5306450"/>
            <a:ext cx="4099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Proyecto</a:t>
            </a:r>
            <a:endParaRPr/>
          </a:p>
        </p:txBody>
      </p:sp>
      <p:grpSp>
        <p:nvGrpSpPr>
          <p:cNvPr id="136" name="Google Shape;136;p16"/>
          <p:cNvGrpSpPr/>
          <p:nvPr/>
        </p:nvGrpSpPr>
        <p:grpSpPr>
          <a:xfrm>
            <a:off x="10160434" y="6913600"/>
            <a:ext cx="1604305" cy="1397500"/>
            <a:chOff x="0" y="-9525"/>
            <a:chExt cx="812800" cy="708025"/>
          </a:xfrm>
        </p:grpSpPr>
        <p:sp>
          <p:nvSpPr>
            <p:cNvPr id="137" name="Google Shape;137;p1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38" name="Google Shape;138;p16"/>
            <p:cNvSpPr txBox="1"/>
            <p:nvPr/>
          </p:nvSpPr>
          <p:spPr>
            <a:xfrm>
              <a:off x="114300" y="-9525"/>
              <a:ext cx="5841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bre Franklin Light"/>
                  <a:ea typeface="Libre Franklin Light"/>
                  <a:cs typeface="Libre Franklin Light"/>
                  <a:sym typeface="Libre Franklin Light"/>
                </a:rPr>
                <a:t>0</a:t>
              </a:r>
              <a:r>
                <a:rPr lang="en-US" sz="3200">
                  <a:solidFill>
                    <a:srgbClr val="FFFFFF"/>
                  </a:solidFill>
                  <a:latin typeface="Libre Franklin Light"/>
                  <a:ea typeface="Libre Franklin Light"/>
                  <a:cs typeface="Libre Franklin Light"/>
                  <a:sym typeface="Libre Franklin Light"/>
                </a:rPr>
                <a:t>4.</a:t>
              </a:r>
              <a:endParaRPr/>
            </a:p>
          </p:txBody>
        </p:sp>
      </p:grpSp>
      <p:sp>
        <p:nvSpPr>
          <p:cNvPr id="139" name="Google Shape;139;p16"/>
          <p:cNvSpPr txBox="1"/>
          <p:nvPr/>
        </p:nvSpPr>
        <p:spPr>
          <a:xfrm>
            <a:off x="12505102" y="7271388"/>
            <a:ext cx="4099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Conclusiones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601" name="Shape 601"/>
        <p:cNvGrpSpPr/>
        <p:nvPr/>
      </p:nvGrpSpPr>
      <p:grpSpPr>
        <a:xfrm>
          <a:off x="0" y="0"/>
          <a:ext cx="0" cy="0"/>
          <a:chOff x="0" y="0"/>
          <a:chExt cx="0" cy="0"/>
        </a:xfrm>
      </p:grpSpPr>
      <p:pic>
        <p:nvPicPr>
          <p:cNvPr id="602" name="Google Shape;602;p52"/>
          <p:cNvPicPr preferRelativeResize="0"/>
          <p:nvPr/>
        </p:nvPicPr>
        <p:blipFill>
          <a:blip r:embed="rId3">
            <a:alphaModFix/>
          </a:blip>
          <a:stretch>
            <a:fillRect/>
          </a:stretch>
        </p:blipFill>
        <p:spPr>
          <a:xfrm>
            <a:off x="1" y="-143025"/>
            <a:ext cx="8385600" cy="11134451"/>
          </a:xfrm>
          <a:prstGeom prst="rect">
            <a:avLst/>
          </a:prstGeom>
          <a:noFill/>
          <a:ln>
            <a:noFill/>
          </a:ln>
        </p:spPr>
      </p:pic>
      <p:grpSp>
        <p:nvGrpSpPr>
          <p:cNvPr id="603" name="Google Shape;603;p52"/>
          <p:cNvGrpSpPr/>
          <p:nvPr/>
        </p:nvGrpSpPr>
        <p:grpSpPr>
          <a:xfrm>
            <a:off x="8635921" y="-1304432"/>
            <a:ext cx="13205399" cy="12122144"/>
            <a:chOff x="0" y="-47625"/>
            <a:chExt cx="812800" cy="746125"/>
          </a:xfrm>
        </p:grpSpPr>
        <p:sp>
          <p:nvSpPr>
            <p:cNvPr id="604" name="Google Shape;604;p52"/>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14E97"/>
            </a:solidFill>
            <a:ln>
              <a:noFill/>
            </a:ln>
          </p:spPr>
        </p:sp>
        <p:sp>
          <p:nvSpPr>
            <p:cNvPr id="605" name="Google Shape;605;p52"/>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6" name="Google Shape;606;p52"/>
          <p:cNvGrpSpPr/>
          <p:nvPr/>
        </p:nvGrpSpPr>
        <p:grpSpPr>
          <a:xfrm>
            <a:off x="8635921" y="737893"/>
            <a:ext cx="9278112" cy="9821466"/>
            <a:chOff x="0" y="-47625"/>
            <a:chExt cx="812800" cy="860400"/>
          </a:xfrm>
        </p:grpSpPr>
        <p:sp>
          <p:nvSpPr>
            <p:cNvPr id="607" name="Google Shape;607;p52"/>
            <p:cNvSpPr/>
            <p:nvPr/>
          </p:nvSpPr>
          <p:spPr>
            <a:xfrm>
              <a:off x="0" y="0"/>
              <a:ext cx="812800" cy="201573"/>
            </a:xfrm>
            <a:custGeom>
              <a:rect b="b" l="l" r="r" t="t"/>
              <a:pathLst>
                <a:path extrusionOk="0" h="201573" w="812800">
                  <a:moveTo>
                    <a:pt x="0" y="0"/>
                  </a:moveTo>
                  <a:lnTo>
                    <a:pt x="812800" y="0"/>
                  </a:lnTo>
                  <a:lnTo>
                    <a:pt x="812800" y="201573"/>
                  </a:lnTo>
                  <a:lnTo>
                    <a:pt x="0" y="201573"/>
                  </a:lnTo>
                  <a:close/>
                </a:path>
              </a:pathLst>
            </a:custGeom>
            <a:solidFill>
              <a:srgbClr val="2994E5"/>
            </a:solidFill>
            <a:ln>
              <a:noFill/>
            </a:ln>
          </p:spPr>
        </p:sp>
        <p:sp>
          <p:nvSpPr>
            <p:cNvPr id="608" name="Google Shape;608;p5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9" name="Google Shape;609;p52"/>
          <p:cNvSpPr txBox="1"/>
          <p:nvPr/>
        </p:nvSpPr>
        <p:spPr>
          <a:xfrm>
            <a:off x="614290" y="179911"/>
            <a:ext cx="6828900" cy="8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Líneas futuras</a:t>
            </a:r>
            <a:endParaRPr/>
          </a:p>
        </p:txBody>
      </p:sp>
      <p:sp>
        <p:nvSpPr>
          <p:cNvPr id="610" name="Google Shape;610;p52"/>
          <p:cNvSpPr txBox="1"/>
          <p:nvPr/>
        </p:nvSpPr>
        <p:spPr>
          <a:xfrm>
            <a:off x="9263574" y="1995775"/>
            <a:ext cx="83577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La </a:t>
            </a:r>
            <a:r>
              <a:rPr b="1" lang="en-US" sz="2399">
                <a:solidFill>
                  <a:srgbClr val="FFFFFF"/>
                </a:solidFill>
                <a:latin typeface="Libre Franklin"/>
                <a:ea typeface="Libre Franklin"/>
                <a:cs typeface="Libre Franklin"/>
                <a:sym typeface="Libre Franklin"/>
              </a:rPr>
              <a:t>causa de la muerte </a:t>
            </a:r>
            <a:r>
              <a:rPr lang="en-US" sz="2399">
                <a:solidFill>
                  <a:srgbClr val="FFFFFF"/>
                </a:solidFill>
                <a:latin typeface="Libre Franklin Light"/>
                <a:ea typeface="Libre Franklin Light"/>
                <a:cs typeface="Libre Franklin Light"/>
                <a:sym typeface="Libre Franklin Light"/>
              </a:rPr>
              <a:t>es una variable que se puede predecir con la suficiente dedicación.</a:t>
            </a:r>
            <a:endParaRPr/>
          </a:p>
        </p:txBody>
      </p:sp>
      <p:grpSp>
        <p:nvGrpSpPr>
          <p:cNvPr id="611" name="Google Shape;611;p52"/>
          <p:cNvGrpSpPr/>
          <p:nvPr/>
        </p:nvGrpSpPr>
        <p:grpSpPr>
          <a:xfrm>
            <a:off x="7123300" y="3791325"/>
            <a:ext cx="9278112" cy="9821466"/>
            <a:chOff x="0" y="-47625"/>
            <a:chExt cx="812800" cy="860400"/>
          </a:xfrm>
        </p:grpSpPr>
        <p:sp>
          <p:nvSpPr>
            <p:cNvPr id="612" name="Google Shape;612;p52"/>
            <p:cNvSpPr/>
            <p:nvPr/>
          </p:nvSpPr>
          <p:spPr>
            <a:xfrm>
              <a:off x="0" y="0"/>
              <a:ext cx="812800" cy="208979"/>
            </a:xfrm>
            <a:custGeom>
              <a:rect b="b" l="l" r="r" t="t"/>
              <a:pathLst>
                <a:path extrusionOk="0" h="208979" w="812800">
                  <a:moveTo>
                    <a:pt x="0" y="0"/>
                  </a:moveTo>
                  <a:lnTo>
                    <a:pt x="812800" y="0"/>
                  </a:lnTo>
                  <a:lnTo>
                    <a:pt x="812800" y="208979"/>
                  </a:lnTo>
                  <a:lnTo>
                    <a:pt x="0" y="208979"/>
                  </a:lnTo>
                  <a:close/>
                </a:path>
              </a:pathLst>
            </a:custGeom>
            <a:solidFill>
              <a:srgbClr val="2994E5"/>
            </a:solidFill>
            <a:ln>
              <a:noFill/>
            </a:ln>
          </p:spPr>
        </p:sp>
        <p:sp>
          <p:nvSpPr>
            <p:cNvPr id="613" name="Google Shape;613;p5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4" name="Google Shape;614;p52"/>
          <p:cNvGrpSpPr/>
          <p:nvPr/>
        </p:nvGrpSpPr>
        <p:grpSpPr>
          <a:xfrm>
            <a:off x="8635921" y="6840481"/>
            <a:ext cx="9278112" cy="9821466"/>
            <a:chOff x="0" y="-47625"/>
            <a:chExt cx="812800" cy="860400"/>
          </a:xfrm>
        </p:grpSpPr>
        <p:sp>
          <p:nvSpPr>
            <p:cNvPr id="615" name="Google Shape;615;p52"/>
            <p:cNvSpPr/>
            <p:nvPr/>
          </p:nvSpPr>
          <p:spPr>
            <a:xfrm>
              <a:off x="0" y="0"/>
              <a:ext cx="812800" cy="201199"/>
            </a:xfrm>
            <a:custGeom>
              <a:rect b="b" l="l" r="r" t="t"/>
              <a:pathLst>
                <a:path extrusionOk="0" h="201199" w="812800">
                  <a:moveTo>
                    <a:pt x="0" y="0"/>
                  </a:moveTo>
                  <a:lnTo>
                    <a:pt x="812800" y="0"/>
                  </a:lnTo>
                  <a:lnTo>
                    <a:pt x="812800" y="201199"/>
                  </a:lnTo>
                  <a:lnTo>
                    <a:pt x="0" y="201199"/>
                  </a:lnTo>
                  <a:close/>
                </a:path>
              </a:pathLst>
            </a:custGeom>
            <a:solidFill>
              <a:srgbClr val="2994E5"/>
            </a:solidFill>
            <a:ln>
              <a:noFill/>
            </a:ln>
          </p:spPr>
        </p:sp>
        <p:sp>
          <p:nvSpPr>
            <p:cNvPr id="616" name="Google Shape;616;p5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7" name="Google Shape;617;p52"/>
          <p:cNvSpPr txBox="1"/>
          <p:nvPr/>
        </p:nvSpPr>
        <p:spPr>
          <a:xfrm>
            <a:off x="7696033" y="4981100"/>
            <a:ext cx="83856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Buscar enfoques en los que los diferentes </a:t>
            </a:r>
            <a:r>
              <a:rPr b="1" lang="en-US" sz="2399">
                <a:solidFill>
                  <a:srgbClr val="FFFFFF"/>
                </a:solidFill>
                <a:latin typeface="Libre Franklin"/>
                <a:ea typeface="Libre Franklin"/>
                <a:cs typeface="Libre Franklin"/>
                <a:sym typeface="Libre Franklin"/>
              </a:rPr>
              <a:t>medicamentos</a:t>
            </a:r>
            <a:r>
              <a:rPr lang="en-US" sz="2399">
                <a:solidFill>
                  <a:srgbClr val="FFFFFF"/>
                </a:solidFill>
                <a:latin typeface="Libre Franklin Light"/>
                <a:ea typeface="Libre Franklin Light"/>
                <a:cs typeface="Libre Franklin Light"/>
                <a:sym typeface="Libre Franklin Light"/>
              </a:rPr>
              <a:t> mejoren la predicción.</a:t>
            </a:r>
            <a:endParaRPr/>
          </a:p>
        </p:txBody>
      </p:sp>
      <p:sp>
        <p:nvSpPr>
          <p:cNvPr id="618" name="Google Shape;618;p52"/>
          <p:cNvSpPr txBox="1"/>
          <p:nvPr/>
        </p:nvSpPr>
        <p:spPr>
          <a:xfrm>
            <a:off x="9263586" y="8096225"/>
            <a:ext cx="83856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Incrementar el </a:t>
            </a:r>
            <a:r>
              <a:rPr b="1" lang="en-US" sz="2399">
                <a:solidFill>
                  <a:srgbClr val="FFFFFF"/>
                </a:solidFill>
                <a:latin typeface="Libre Franklin"/>
                <a:ea typeface="Libre Franklin"/>
                <a:cs typeface="Libre Franklin"/>
                <a:sym typeface="Libre Franklin"/>
              </a:rPr>
              <a:t>tamaño del conjunto de datos</a:t>
            </a:r>
            <a:r>
              <a:rPr lang="en-US" sz="2399">
                <a:solidFill>
                  <a:srgbClr val="FFFFFF"/>
                </a:solidFill>
                <a:latin typeface="Libre Franklin Light"/>
                <a:ea typeface="Libre Franklin Light"/>
                <a:cs typeface="Libre Franklin Light"/>
                <a:sym typeface="Libre Franklin Light"/>
              </a:rPr>
              <a:t> con redes generativas de tipo adversarial.</a:t>
            </a:r>
            <a:endParaRPr/>
          </a:p>
        </p:txBody>
      </p:sp>
      <p:cxnSp>
        <p:nvCxnSpPr>
          <p:cNvPr id="619" name="Google Shape;619;p52"/>
          <p:cNvCxnSpPr/>
          <p:nvPr/>
        </p:nvCxnSpPr>
        <p:spPr>
          <a:xfrm rot="-8729">
            <a:off x="-320012" y="1197825"/>
            <a:ext cx="7443324"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623" name="Shape 623"/>
        <p:cNvGrpSpPr/>
        <p:nvPr/>
      </p:nvGrpSpPr>
      <p:grpSpPr>
        <a:xfrm>
          <a:off x="0" y="0"/>
          <a:ext cx="0" cy="0"/>
          <a:chOff x="0" y="0"/>
          <a:chExt cx="0" cy="0"/>
        </a:xfrm>
      </p:grpSpPr>
      <p:sp>
        <p:nvSpPr>
          <p:cNvPr id="624" name="Google Shape;624;p53"/>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Reflexión final</a:t>
            </a:r>
            <a:r>
              <a:rPr lang="en-US" sz="5600">
                <a:solidFill>
                  <a:srgbClr val="FFFFFF"/>
                </a:solidFill>
                <a:latin typeface="Libre Baskerville"/>
                <a:ea typeface="Libre Baskerville"/>
                <a:cs typeface="Libre Baskerville"/>
                <a:sym typeface="Libre Baskerville"/>
              </a:rPr>
              <a:t> </a:t>
            </a:r>
            <a:endParaRPr sz="100"/>
          </a:p>
        </p:txBody>
      </p:sp>
      <p:cxnSp>
        <p:nvCxnSpPr>
          <p:cNvPr id="625" name="Google Shape;625;p53"/>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626" name="Google Shape;626;p53"/>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627" name="Google Shape;627;p53"/>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28" name="Google Shape;628;p53"/>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29" name="Google Shape;629;p53"/>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30" name="Google Shape;630;p53"/>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31" name="Google Shape;631;p53"/>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32" name="Google Shape;632;p53"/>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grpSp>
        <p:nvGrpSpPr>
          <p:cNvPr id="637" name="Google Shape;637;p54"/>
          <p:cNvGrpSpPr/>
          <p:nvPr/>
        </p:nvGrpSpPr>
        <p:grpSpPr>
          <a:xfrm rot="-5400000">
            <a:off x="-3283630" y="563834"/>
            <a:ext cx="8307426" cy="5730332"/>
            <a:chOff x="0" y="-47625"/>
            <a:chExt cx="635100" cy="1053641"/>
          </a:xfrm>
        </p:grpSpPr>
        <p:sp>
          <p:nvSpPr>
            <p:cNvPr id="638" name="Google Shape;638;p54"/>
            <p:cNvSpPr/>
            <p:nvPr/>
          </p:nvSpPr>
          <p:spPr>
            <a:xfrm>
              <a:off x="0" y="0"/>
              <a:ext cx="393053" cy="1006016"/>
            </a:xfrm>
            <a:custGeom>
              <a:rect b="b" l="l" r="r" t="t"/>
              <a:pathLst>
                <a:path extrusionOk="0" h="1006016" w="393053">
                  <a:moveTo>
                    <a:pt x="393053" y="0"/>
                  </a:moveTo>
                  <a:lnTo>
                    <a:pt x="393053" y="891716"/>
                  </a:lnTo>
                  <a:lnTo>
                    <a:pt x="196527" y="1006016"/>
                  </a:lnTo>
                  <a:lnTo>
                    <a:pt x="0" y="891716"/>
                  </a:lnTo>
                  <a:lnTo>
                    <a:pt x="0" y="0"/>
                  </a:lnTo>
                  <a:lnTo>
                    <a:pt x="393053" y="0"/>
                  </a:lnTo>
                  <a:close/>
                </a:path>
              </a:pathLst>
            </a:custGeom>
            <a:solidFill>
              <a:srgbClr val="014E97"/>
            </a:solidFill>
            <a:ln>
              <a:noFill/>
            </a:ln>
          </p:spPr>
        </p:sp>
        <p:sp>
          <p:nvSpPr>
            <p:cNvPr id="639" name="Google Shape;639;p54"/>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0" name="Google Shape;640;p54"/>
          <p:cNvGrpSpPr/>
          <p:nvPr/>
        </p:nvGrpSpPr>
        <p:grpSpPr>
          <a:xfrm rot="5400000">
            <a:off x="12863470" y="3471621"/>
            <a:ext cx="8307426" cy="5730332"/>
            <a:chOff x="0" y="-47625"/>
            <a:chExt cx="635100" cy="1053641"/>
          </a:xfrm>
        </p:grpSpPr>
        <p:sp>
          <p:nvSpPr>
            <p:cNvPr id="641" name="Google Shape;641;p54"/>
            <p:cNvSpPr/>
            <p:nvPr/>
          </p:nvSpPr>
          <p:spPr>
            <a:xfrm>
              <a:off x="0" y="0"/>
              <a:ext cx="393053" cy="1006016"/>
            </a:xfrm>
            <a:custGeom>
              <a:rect b="b" l="l" r="r" t="t"/>
              <a:pathLst>
                <a:path extrusionOk="0" h="1006016" w="393053">
                  <a:moveTo>
                    <a:pt x="393053" y="0"/>
                  </a:moveTo>
                  <a:lnTo>
                    <a:pt x="393053" y="891716"/>
                  </a:lnTo>
                  <a:lnTo>
                    <a:pt x="196527" y="1006016"/>
                  </a:lnTo>
                  <a:lnTo>
                    <a:pt x="0" y="891716"/>
                  </a:lnTo>
                  <a:lnTo>
                    <a:pt x="0" y="0"/>
                  </a:lnTo>
                  <a:lnTo>
                    <a:pt x="393053" y="0"/>
                  </a:lnTo>
                  <a:close/>
                </a:path>
              </a:pathLst>
            </a:custGeom>
            <a:solidFill>
              <a:srgbClr val="014E97"/>
            </a:solidFill>
            <a:ln>
              <a:noFill/>
            </a:ln>
          </p:spPr>
        </p:sp>
        <p:sp>
          <p:nvSpPr>
            <p:cNvPr id="642" name="Google Shape;642;p54"/>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43" name="Google Shape;643;p54"/>
          <p:cNvPicPr preferRelativeResize="0"/>
          <p:nvPr/>
        </p:nvPicPr>
        <p:blipFill>
          <a:blip r:embed="rId3">
            <a:alphaModFix/>
          </a:blip>
          <a:stretch>
            <a:fillRect/>
          </a:stretch>
        </p:blipFill>
        <p:spPr>
          <a:xfrm>
            <a:off x="1975876" y="76200"/>
            <a:ext cx="14336241" cy="101346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55"/>
          <p:cNvPicPr preferRelativeResize="0"/>
          <p:nvPr/>
        </p:nvPicPr>
        <p:blipFill>
          <a:blip r:embed="rId3">
            <a:alphaModFix/>
          </a:blip>
          <a:stretch>
            <a:fillRect/>
          </a:stretch>
        </p:blipFill>
        <p:spPr>
          <a:xfrm>
            <a:off x="5311637" y="1104100"/>
            <a:ext cx="7104925" cy="5750874"/>
          </a:xfrm>
          <a:prstGeom prst="rect">
            <a:avLst/>
          </a:prstGeom>
          <a:noFill/>
          <a:ln>
            <a:noFill/>
          </a:ln>
        </p:spPr>
      </p:pic>
      <p:sp>
        <p:nvSpPr>
          <p:cNvPr id="649" name="Google Shape;649;p55"/>
          <p:cNvSpPr/>
          <p:nvPr/>
        </p:nvSpPr>
        <p:spPr>
          <a:xfrm>
            <a:off x="16122496" y="2571750"/>
            <a:ext cx="6057162" cy="5143786"/>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grpSp>
        <p:nvGrpSpPr>
          <p:cNvPr id="650" name="Google Shape;650;p55"/>
          <p:cNvGrpSpPr/>
          <p:nvPr/>
        </p:nvGrpSpPr>
        <p:grpSpPr>
          <a:xfrm rot="-5400000">
            <a:off x="-2437030" y="696646"/>
            <a:ext cx="8307426" cy="5730332"/>
            <a:chOff x="0" y="-47625"/>
            <a:chExt cx="635100" cy="1053641"/>
          </a:xfrm>
        </p:grpSpPr>
        <p:sp>
          <p:nvSpPr>
            <p:cNvPr id="651" name="Google Shape;651;p55"/>
            <p:cNvSpPr/>
            <p:nvPr/>
          </p:nvSpPr>
          <p:spPr>
            <a:xfrm>
              <a:off x="0" y="0"/>
              <a:ext cx="393053" cy="1006016"/>
            </a:xfrm>
            <a:custGeom>
              <a:rect b="b" l="l" r="r" t="t"/>
              <a:pathLst>
                <a:path extrusionOk="0" h="1006016" w="393053">
                  <a:moveTo>
                    <a:pt x="393053" y="0"/>
                  </a:moveTo>
                  <a:lnTo>
                    <a:pt x="393053" y="891716"/>
                  </a:lnTo>
                  <a:lnTo>
                    <a:pt x="196527" y="1006016"/>
                  </a:lnTo>
                  <a:lnTo>
                    <a:pt x="0" y="891716"/>
                  </a:lnTo>
                  <a:lnTo>
                    <a:pt x="0" y="0"/>
                  </a:lnTo>
                  <a:lnTo>
                    <a:pt x="393053" y="0"/>
                  </a:lnTo>
                  <a:close/>
                </a:path>
              </a:pathLst>
            </a:custGeom>
            <a:solidFill>
              <a:srgbClr val="014E97"/>
            </a:solidFill>
            <a:ln>
              <a:noFill/>
            </a:ln>
          </p:spPr>
        </p:sp>
        <p:sp>
          <p:nvSpPr>
            <p:cNvPr id="652" name="Google Shape;652;p55"/>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3" name="Google Shape;653;p55"/>
          <p:cNvSpPr txBox="1"/>
          <p:nvPr/>
        </p:nvSpPr>
        <p:spPr>
          <a:xfrm>
            <a:off x="552674" y="542925"/>
            <a:ext cx="1452600" cy="14526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lang="en-US" sz="9437">
                <a:solidFill>
                  <a:srgbClr val="014E97"/>
                </a:solidFill>
                <a:latin typeface="Libre Baskerville"/>
                <a:ea typeface="Libre Baskerville"/>
                <a:cs typeface="Libre Baskerville"/>
                <a:sym typeface="Libre Baskerville"/>
              </a:rPr>
              <a:t>:)</a:t>
            </a:r>
            <a:endParaRPr/>
          </a:p>
        </p:txBody>
      </p:sp>
      <p:pic>
        <p:nvPicPr>
          <p:cNvPr id="654" name="Google Shape;654;p55"/>
          <p:cNvPicPr preferRelativeResize="0"/>
          <p:nvPr/>
        </p:nvPicPr>
        <p:blipFill>
          <a:blip r:embed="rId4">
            <a:alphaModFix/>
          </a:blip>
          <a:stretch>
            <a:fillRect/>
          </a:stretch>
        </p:blipFill>
        <p:spPr>
          <a:xfrm>
            <a:off x="1518712" y="4298376"/>
            <a:ext cx="7104860" cy="5141650"/>
          </a:xfrm>
          <a:prstGeom prst="rect">
            <a:avLst/>
          </a:prstGeom>
          <a:noFill/>
          <a:ln>
            <a:noFill/>
          </a:ln>
        </p:spPr>
      </p:pic>
      <p:pic>
        <p:nvPicPr>
          <p:cNvPr id="655" name="Google Shape;655;p55"/>
          <p:cNvPicPr preferRelativeResize="0"/>
          <p:nvPr/>
        </p:nvPicPr>
        <p:blipFill>
          <a:blip r:embed="rId5">
            <a:alphaModFix/>
          </a:blip>
          <a:stretch>
            <a:fillRect/>
          </a:stretch>
        </p:blipFill>
        <p:spPr>
          <a:xfrm>
            <a:off x="9510794" y="4632928"/>
            <a:ext cx="7876575" cy="4472550"/>
          </a:xfrm>
          <a:prstGeom prst="rect">
            <a:avLst/>
          </a:prstGeom>
          <a:noFill/>
          <a:ln>
            <a:noFill/>
          </a:ln>
        </p:spPr>
      </p:pic>
      <p:pic>
        <p:nvPicPr>
          <p:cNvPr id="656" name="Google Shape;656;p55"/>
          <p:cNvPicPr preferRelativeResize="0"/>
          <p:nvPr/>
        </p:nvPicPr>
        <p:blipFill>
          <a:blip r:embed="rId6">
            <a:alphaModFix/>
          </a:blip>
          <a:stretch>
            <a:fillRect/>
          </a:stretch>
        </p:blipFill>
        <p:spPr>
          <a:xfrm>
            <a:off x="12541587" y="1726350"/>
            <a:ext cx="4190794" cy="2266950"/>
          </a:xfrm>
          <a:prstGeom prst="rect">
            <a:avLst/>
          </a:prstGeom>
          <a:noFill/>
          <a:ln>
            <a:noFill/>
          </a:ln>
        </p:spPr>
      </p:pic>
      <p:pic>
        <p:nvPicPr>
          <p:cNvPr id="657" name="Google Shape;657;p55"/>
          <p:cNvPicPr preferRelativeResize="0"/>
          <p:nvPr/>
        </p:nvPicPr>
        <p:blipFill rotWithShape="1">
          <a:blip r:embed="rId7">
            <a:alphaModFix amt="9000"/>
          </a:blip>
          <a:srcRect b="0" l="0" r="0" t="0"/>
          <a:stretch/>
        </p:blipFill>
        <p:spPr>
          <a:xfrm rot="1098039">
            <a:off x="4171185" y="170824"/>
            <a:ext cx="9945638" cy="994563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6"/>
          <p:cNvSpPr/>
          <p:nvPr/>
        </p:nvSpPr>
        <p:spPr>
          <a:xfrm>
            <a:off x="-2685674" y="-1089079"/>
            <a:ext cx="6499983" cy="5519833"/>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chemeClr val="accent1"/>
          </a:solidFill>
          <a:ln>
            <a:noFill/>
          </a:ln>
        </p:spPr>
      </p:sp>
      <p:sp>
        <p:nvSpPr>
          <p:cNvPr id="663" name="Google Shape;663;p56"/>
          <p:cNvSpPr/>
          <p:nvPr/>
        </p:nvSpPr>
        <p:spPr>
          <a:xfrm>
            <a:off x="2714482" y="-3843465"/>
            <a:ext cx="6357747" cy="5506403"/>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chemeClr val="dk2"/>
          </a:solidFill>
          <a:ln>
            <a:noFill/>
          </a:ln>
        </p:spPr>
      </p:sp>
      <p:sp>
        <p:nvSpPr>
          <p:cNvPr id="664" name="Google Shape;664;p56"/>
          <p:cNvSpPr/>
          <p:nvPr/>
        </p:nvSpPr>
        <p:spPr>
          <a:xfrm>
            <a:off x="-2547606" y="4778227"/>
            <a:ext cx="6357747" cy="5506403"/>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14E97"/>
          </a:solidFill>
          <a:ln>
            <a:noFill/>
          </a:ln>
        </p:spPr>
      </p:sp>
      <p:sp>
        <p:nvSpPr>
          <p:cNvPr id="665" name="Google Shape;665;p56"/>
          <p:cNvSpPr/>
          <p:nvPr/>
        </p:nvSpPr>
        <p:spPr>
          <a:xfrm>
            <a:off x="2645448" y="2013996"/>
            <a:ext cx="6499983" cy="5519833"/>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cxnSp>
        <p:nvCxnSpPr>
          <p:cNvPr id="666" name="Google Shape;666;p56"/>
          <p:cNvCxnSpPr/>
          <p:nvPr/>
        </p:nvCxnSpPr>
        <p:spPr>
          <a:xfrm>
            <a:off x="10708924" y="6115242"/>
            <a:ext cx="7579200" cy="0"/>
          </a:xfrm>
          <a:prstGeom prst="straightConnector1">
            <a:avLst/>
          </a:prstGeom>
          <a:noFill/>
          <a:ln cap="flat" cmpd="sng" w="38100">
            <a:solidFill>
              <a:srgbClr val="014E97"/>
            </a:solidFill>
            <a:prstDash val="solid"/>
            <a:round/>
            <a:headEnd len="sm" w="sm" type="none"/>
            <a:tailEnd len="sm" w="sm" type="none"/>
          </a:ln>
        </p:spPr>
      </p:cxnSp>
      <p:pic>
        <p:nvPicPr>
          <p:cNvPr id="667" name="Google Shape;667;p56"/>
          <p:cNvPicPr preferRelativeResize="0"/>
          <p:nvPr/>
        </p:nvPicPr>
        <p:blipFill>
          <a:blip r:embed="rId3">
            <a:alphaModFix/>
          </a:blip>
          <a:stretch>
            <a:fillRect/>
          </a:stretch>
        </p:blipFill>
        <p:spPr>
          <a:xfrm>
            <a:off x="12160494" y="1090975"/>
            <a:ext cx="4676050" cy="4676050"/>
          </a:xfrm>
          <a:prstGeom prst="rect">
            <a:avLst/>
          </a:prstGeom>
          <a:noFill/>
          <a:ln>
            <a:noFill/>
          </a:ln>
        </p:spPr>
      </p:pic>
      <p:sp>
        <p:nvSpPr>
          <p:cNvPr id="668" name="Google Shape;668;p56"/>
          <p:cNvSpPr/>
          <p:nvPr/>
        </p:nvSpPr>
        <p:spPr>
          <a:xfrm>
            <a:off x="2714482" y="7884885"/>
            <a:ext cx="6357747" cy="5506402"/>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chemeClr val="accent1"/>
          </a:solidFill>
          <a:ln>
            <a:noFill/>
          </a:ln>
        </p:spPr>
      </p:sp>
      <p:sp>
        <p:nvSpPr>
          <p:cNvPr id="669" name="Google Shape;669;p56"/>
          <p:cNvSpPr txBox="1"/>
          <p:nvPr/>
        </p:nvSpPr>
        <p:spPr>
          <a:xfrm>
            <a:off x="10708919" y="6548930"/>
            <a:ext cx="8316000" cy="24069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lang="en-US" sz="4599">
                <a:solidFill>
                  <a:srgbClr val="014E97"/>
                </a:solidFill>
                <a:latin typeface="Libre Baskerville"/>
                <a:ea typeface="Libre Baskerville"/>
                <a:cs typeface="Libre Baskerville"/>
                <a:sym typeface="Libre Baskerville"/>
              </a:rPr>
              <a:t>Mateo - Mayo</a:t>
            </a:r>
            <a:endParaRPr b="1" sz="4599">
              <a:solidFill>
                <a:srgbClr val="014E97"/>
              </a:solidFill>
              <a:latin typeface="Libre Baskerville"/>
              <a:ea typeface="Libre Baskerville"/>
              <a:cs typeface="Libre Baskerville"/>
              <a:sym typeface="Libre Baskerville"/>
            </a:endParaRPr>
          </a:p>
          <a:p>
            <a:pPr indent="0" lvl="0" marL="0" marR="0" rtl="0" algn="ctr">
              <a:lnSpc>
                <a:spcPct val="120002"/>
              </a:lnSpc>
              <a:spcBef>
                <a:spcPts val="0"/>
              </a:spcBef>
              <a:spcAft>
                <a:spcPts val="0"/>
              </a:spcAft>
              <a:buNone/>
            </a:pPr>
            <a:r>
              <a:rPr b="1" lang="en-US" sz="4599">
                <a:solidFill>
                  <a:srgbClr val="014E97"/>
                </a:solidFill>
                <a:latin typeface="Libre Baskerville"/>
                <a:ea typeface="Libre Baskerville"/>
                <a:cs typeface="Libre Baskerville"/>
                <a:sym typeface="Libre Baskerville"/>
              </a:rPr>
              <a:t>Arturo - Raquel</a:t>
            </a:r>
            <a:endParaRPr b="1" sz="4599">
              <a:solidFill>
                <a:srgbClr val="014E97"/>
              </a:solidFill>
              <a:latin typeface="Libre Baskerville"/>
              <a:ea typeface="Libre Baskerville"/>
              <a:cs typeface="Libre Baskerville"/>
              <a:sym typeface="Libre Baskerville"/>
            </a:endParaRPr>
          </a:p>
          <a:p>
            <a:pPr indent="0" lvl="0" marL="0" marR="0" rtl="0" algn="ctr">
              <a:lnSpc>
                <a:spcPct val="120002"/>
              </a:lnSpc>
              <a:spcBef>
                <a:spcPts val="0"/>
              </a:spcBef>
              <a:spcAft>
                <a:spcPts val="0"/>
              </a:spcAft>
              <a:buNone/>
            </a:pPr>
            <a:r>
              <a:rPr b="1" lang="en-US" sz="4599">
                <a:solidFill>
                  <a:srgbClr val="014E97"/>
                </a:solidFill>
                <a:latin typeface="Libre Baskerville"/>
                <a:ea typeface="Libre Baskerville"/>
                <a:cs typeface="Libre Baskerville"/>
                <a:sym typeface="Libre Baskerville"/>
              </a:rPr>
              <a:t>Adrián</a:t>
            </a:r>
            <a:endParaRPr b="1" sz="4599">
              <a:solidFill>
                <a:srgbClr val="014E97"/>
              </a:solidFill>
              <a:latin typeface="Libre Baskerville"/>
              <a:ea typeface="Libre Baskerville"/>
              <a:cs typeface="Libre Baskerville"/>
              <a:sym typeface="Libre Baskerville"/>
            </a:endParaRPr>
          </a:p>
        </p:txBody>
      </p:sp>
      <p:pic>
        <p:nvPicPr>
          <p:cNvPr id="670" name="Google Shape;670;p56"/>
          <p:cNvPicPr preferRelativeResize="0"/>
          <p:nvPr/>
        </p:nvPicPr>
        <p:blipFill>
          <a:blip r:embed="rId4">
            <a:alphaModFix/>
          </a:blip>
          <a:stretch>
            <a:fillRect/>
          </a:stretch>
        </p:blipFill>
        <p:spPr>
          <a:xfrm>
            <a:off x="3789638" y="3010368"/>
            <a:ext cx="4207400" cy="352707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cxnSp>
        <p:nvCxnSpPr>
          <p:cNvPr id="675" name="Google Shape;675;p57"/>
          <p:cNvCxnSpPr/>
          <p:nvPr/>
        </p:nvCxnSpPr>
        <p:spPr>
          <a:xfrm>
            <a:off x="13691944" y="5143501"/>
            <a:ext cx="9144300" cy="0"/>
          </a:xfrm>
          <a:prstGeom prst="straightConnector1">
            <a:avLst/>
          </a:prstGeom>
          <a:noFill/>
          <a:ln cap="flat" cmpd="sng" w="38100">
            <a:solidFill>
              <a:srgbClr val="014E97"/>
            </a:solidFill>
            <a:prstDash val="solid"/>
            <a:round/>
            <a:headEnd len="sm" w="sm" type="none"/>
            <a:tailEnd len="sm" w="sm" type="none"/>
          </a:ln>
        </p:spPr>
      </p:cxnSp>
      <p:cxnSp>
        <p:nvCxnSpPr>
          <p:cNvPr id="676" name="Google Shape;676;p57"/>
          <p:cNvCxnSpPr/>
          <p:nvPr/>
        </p:nvCxnSpPr>
        <p:spPr>
          <a:xfrm>
            <a:off x="-5182006" y="5143501"/>
            <a:ext cx="9144300" cy="0"/>
          </a:xfrm>
          <a:prstGeom prst="straightConnector1">
            <a:avLst/>
          </a:prstGeom>
          <a:noFill/>
          <a:ln cap="flat" cmpd="sng" w="38100">
            <a:solidFill>
              <a:srgbClr val="014E97"/>
            </a:solidFill>
            <a:prstDash val="solid"/>
            <a:round/>
            <a:headEnd len="sm" w="sm" type="none"/>
            <a:tailEnd len="sm" w="sm" type="none"/>
          </a:ln>
        </p:spPr>
      </p:cxnSp>
      <p:sp>
        <p:nvSpPr>
          <p:cNvPr id="677" name="Google Shape;677;p57"/>
          <p:cNvSpPr/>
          <p:nvPr/>
        </p:nvSpPr>
        <p:spPr>
          <a:xfrm>
            <a:off x="2708721" y="-369622"/>
            <a:ext cx="12870561" cy="11026235"/>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pic>
        <p:nvPicPr>
          <p:cNvPr id="678" name="Google Shape;678;p57"/>
          <p:cNvPicPr preferRelativeResize="0"/>
          <p:nvPr/>
        </p:nvPicPr>
        <p:blipFill>
          <a:blip r:embed="rId3">
            <a:alphaModFix/>
          </a:blip>
          <a:stretch>
            <a:fillRect/>
          </a:stretch>
        </p:blipFill>
        <p:spPr>
          <a:xfrm>
            <a:off x="2625613" y="1418713"/>
            <a:ext cx="13036773" cy="7449574"/>
          </a:xfrm>
          <a:prstGeom prst="rect">
            <a:avLst/>
          </a:prstGeom>
          <a:noFill/>
          <a:ln>
            <a:noFill/>
          </a:ln>
        </p:spPr>
      </p:pic>
      <p:pic>
        <p:nvPicPr>
          <p:cNvPr id="679" name="Google Shape;679;p57"/>
          <p:cNvPicPr preferRelativeResize="0"/>
          <p:nvPr/>
        </p:nvPicPr>
        <p:blipFill>
          <a:blip r:embed="rId4">
            <a:alphaModFix/>
          </a:blip>
          <a:stretch>
            <a:fillRect/>
          </a:stretch>
        </p:blipFill>
        <p:spPr>
          <a:xfrm>
            <a:off x="5424488" y="7085288"/>
            <a:ext cx="7439025" cy="3133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cxnSp>
        <p:nvCxnSpPr>
          <p:cNvPr id="684" name="Google Shape;684;p58"/>
          <p:cNvCxnSpPr/>
          <p:nvPr/>
        </p:nvCxnSpPr>
        <p:spPr>
          <a:xfrm>
            <a:off x="13691944" y="5143501"/>
            <a:ext cx="9144300" cy="0"/>
          </a:xfrm>
          <a:prstGeom prst="straightConnector1">
            <a:avLst/>
          </a:prstGeom>
          <a:noFill/>
          <a:ln cap="flat" cmpd="sng" w="38100">
            <a:solidFill>
              <a:srgbClr val="014E97"/>
            </a:solidFill>
            <a:prstDash val="solid"/>
            <a:round/>
            <a:headEnd len="sm" w="sm" type="none"/>
            <a:tailEnd len="sm" w="sm" type="none"/>
          </a:ln>
        </p:spPr>
      </p:cxnSp>
      <p:cxnSp>
        <p:nvCxnSpPr>
          <p:cNvPr id="685" name="Google Shape;685;p58"/>
          <p:cNvCxnSpPr/>
          <p:nvPr/>
        </p:nvCxnSpPr>
        <p:spPr>
          <a:xfrm>
            <a:off x="-5182006" y="5143501"/>
            <a:ext cx="9144300" cy="0"/>
          </a:xfrm>
          <a:prstGeom prst="straightConnector1">
            <a:avLst/>
          </a:prstGeom>
          <a:noFill/>
          <a:ln cap="flat" cmpd="sng" w="38100">
            <a:solidFill>
              <a:srgbClr val="014E97"/>
            </a:solidFill>
            <a:prstDash val="solid"/>
            <a:round/>
            <a:headEnd len="sm" w="sm" type="none"/>
            <a:tailEnd len="sm" w="sm" type="none"/>
          </a:ln>
        </p:spPr>
      </p:cxnSp>
      <p:sp>
        <p:nvSpPr>
          <p:cNvPr id="686" name="Google Shape;686;p58"/>
          <p:cNvSpPr/>
          <p:nvPr/>
        </p:nvSpPr>
        <p:spPr>
          <a:xfrm>
            <a:off x="2708721" y="-369622"/>
            <a:ext cx="12870561" cy="11026235"/>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pic>
        <p:nvPicPr>
          <p:cNvPr id="687" name="Google Shape;687;p58"/>
          <p:cNvPicPr preferRelativeResize="0"/>
          <p:nvPr/>
        </p:nvPicPr>
        <p:blipFill>
          <a:blip r:embed="rId3">
            <a:alphaModFix amt="67000"/>
          </a:blip>
          <a:stretch>
            <a:fillRect/>
          </a:stretch>
        </p:blipFill>
        <p:spPr>
          <a:xfrm>
            <a:off x="2625613" y="1418713"/>
            <a:ext cx="13036773" cy="7449574"/>
          </a:xfrm>
          <a:prstGeom prst="rect">
            <a:avLst/>
          </a:prstGeom>
          <a:noFill/>
          <a:ln>
            <a:noFill/>
          </a:ln>
        </p:spPr>
      </p:pic>
      <p:pic>
        <p:nvPicPr>
          <p:cNvPr id="688" name="Google Shape;688;p58"/>
          <p:cNvPicPr preferRelativeResize="0"/>
          <p:nvPr/>
        </p:nvPicPr>
        <p:blipFill>
          <a:blip r:embed="rId4">
            <a:alphaModFix amt="18000"/>
          </a:blip>
          <a:stretch>
            <a:fillRect/>
          </a:stretch>
        </p:blipFill>
        <p:spPr>
          <a:xfrm>
            <a:off x="5424475" y="7153263"/>
            <a:ext cx="7439025" cy="3133725"/>
          </a:xfrm>
          <a:prstGeom prst="rect">
            <a:avLst/>
          </a:prstGeom>
          <a:noFill/>
          <a:ln>
            <a:noFill/>
          </a:ln>
        </p:spPr>
      </p:pic>
      <p:pic>
        <p:nvPicPr>
          <p:cNvPr id="689" name="Google Shape;689;p58"/>
          <p:cNvPicPr preferRelativeResize="0"/>
          <p:nvPr/>
        </p:nvPicPr>
        <p:blipFill>
          <a:blip r:embed="rId5">
            <a:alphaModFix/>
          </a:blip>
          <a:stretch>
            <a:fillRect/>
          </a:stretch>
        </p:blipFill>
        <p:spPr>
          <a:xfrm>
            <a:off x="2708725" y="1418713"/>
            <a:ext cx="12870550" cy="7155587"/>
          </a:xfrm>
          <a:prstGeom prst="rect">
            <a:avLst/>
          </a:prstGeom>
          <a:noFill/>
          <a:ln>
            <a:noFill/>
          </a:ln>
        </p:spPr>
      </p:pic>
      <p:sp>
        <p:nvSpPr>
          <p:cNvPr id="690" name="Google Shape;690;p58"/>
          <p:cNvSpPr txBox="1"/>
          <p:nvPr/>
        </p:nvSpPr>
        <p:spPr>
          <a:xfrm>
            <a:off x="5582847" y="169650"/>
            <a:ext cx="7122300" cy="11697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lang="en-US" sz="7599">
                <a:solidFill>
                  <a:srgbClr val="014E97"/>
                </a:solidFill>
                <a:latin typeface="Libre Baskerville"/>
                <a:ea typeface="Libre Baskerville"/>
                <a:cs typeface="Libre Baskerville"/>
                <a:sym typeface="Libre Baskerville"/>
              </a:rPr>
              <a:t>¿Preguntas?</a:t>
            </a:r>
            <a:endParaRPr b="1" sz="7599">
              <a:solidFill>
                <a:srgbClr val="014E97"/>
              </a:solidFill>
              <a:latin typeface="Libre Baskerville"/>
              <a:ea typeface="Libre Baskerville"/>
              <a:cs typeface="Libre Baskerville"/>
              <a:sym typeface="Libre Baskervil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7"/>
          <p:cNvPicPr preferRelativeResize="0"/>
          <p:nvPr/>
        </p:nvPicPr>
        <p:blipFill rotWithShape="1">
          <a:blip r:embed="rId3">
            <a:alphaModFix/>
          </a:blip>
          <a:srcRect b="31252" l="0" r="0" t="31256"/>
          <a:stretch/>
        </p:blipFill>
        <p:spPr>
          <a:xfrm>
            <a:off x="0" y="0"/>
            <a:ext cx="18288004" cy="10286996"/>
          </a:xfrm>
          <a:prstGeom prst="rect">
            <a:avLst/>
          </a:prstGeom>
          <a:noFill/>
          <a:ln>
            <a:noFill/>
          </a:ln>
        </p:spPr>
      </p:pic>
      <p:sp>
        <p:nvSpPr>
          <p:cNvPr id="145" name="Google Shape;145;p17"/>
          <p:cNvSpPr txBox="1"/>
          <p:nvPr/>
        </p:nvSpPr>
        <p:spPr>
          <a:xfrm>
            <a:off x="2806550" y="6725925"/>
            <a:ext cx="101817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chemeClr val="dk1"/>
                </a:solidFill>
                <a:latin typeface="Libre Baskerville"/>
                <a:ea typeface="Libre Baskerville"/>
                <a:cs typeface="Libre Baskerville"/>
                <a:sym typeface="Libre Baskerville"/>
              </a:rPr>
              <a:t>¿Quiénes somos?</a:t>
            </a:r>
            <a:endParaRPr>
              <a:solidFill>
                <a:schemeClr val="dk1"/>
              </a:solidFill>
            </a:endParaRPr>
          </a:p>
        </p:txBody>
      </p:sp>
      <p:cxnSp>
        <p:nvCxnSpPr>
          <p:cNvPr id="146" name="Google Shape;146;p17"/>
          <p:cNvCxnSpPr/>
          <p:nvPr/>
        </p:nvCxnSpPr>
        <p:spPr>
          <a:xfrm rot="5580">
            <a:off x="2806574" y="8405361"/>
            <a:ext cx="15481436" cy="0"/>
          </a:xfrm>
          <a:prstGeom prst="straightConnector1">
            <a:avLst/>
          </a:prstGeom>
          <a:noFill/>
          <a:ln cap="flat" cmpd="sng" w="38100">
            <a:solidFill>
              <a:schemeClr val="dk1"/>
            </a:solidFill>
            <a:prstDash val="solid"/>
            <a:round/>
            <a:headEnd len="sm" w="sm" type="none"/>
            <a:tailEnd len="sm" w="sm" type="none"/>
          </a:ln>
        </p:spPr>
      </p:cxnSp>
      <p:grpSp>
        <p:nvGrpSpPr>
          <p:cNvPr id="147" name="Google Shape;147;p17"/>
          <p:cNvGrpSpPr/>
          <p:nvPr/>
        </p:nvGrpSpPr>
        <p:grpSpPr>
          <a:xfrm>
            <a:off x="859074" y="6779342"/>
            <a:ext cx="1544564" cy="1327360"/>
            <a:chOff x="0" y="0"/>
            <a:chExt cx="812800" cy="698500"/>
          </a:xfrm>
        </p:grpSpPr>
        <p:sp>
          <p:nvSpPr>
            <p:cNvPr id="148" name="Google Shape;148;p1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dk1"/>
              </a:solidFill>
              <a:prstDash val="solid"/>
              <a:round/>
              <a:headEnd len="sm" w="sm" type="none"/>
              <a:tailEnd len="sm" w="sm" type="none"/>
            </a:ln>
          </p:spPr>
        </p:sp>
        <p:sp>
          <p:nvSpPr>
            <p:cNvPr id="149" name="Google Shape;149;p17"/>
            <p:cNvSpPr txBox="1"/>
            <p:nvPr/>
          </p:nvSpPr>
          <p:spPr>
            <a:xfrm>
              <a:off x="114300" y="0"/>
              <a:ext cx="584100" cy="6984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chemeClr val="dk1"/>
                  </a:solidFill>
                  <a:latin typeface="Libre Baskerville"/>
                  <a:ea typeface="Libre Baskerville"/>
                  <a:cs typeface="Libre Baskerville"/>
                  <a:sym typeface="Libre Baskerville"/>
                </a:rPr>
                <a:t>01.</a:t>
              </a:r>
              <a:endParaRPr>
                <a:solidFill>
                  <a:schemeClr val="dk1"/>
                </a:solidFill>
              </a:endParaRPr>
            </a:p>
          </p:txBody>
        </p:sp>
      </p:grpSp>
      <p:sp>
        <p:nvSpPr>
          <p:cNvPr id="150" name="Google Shape;150;p17"/>
          <p:cNvSpPr/>
          <p:nvPr/>
        </p:nvSpPr>
        <p:spPr>
          <a:xfrm>
            <a:off x="15144036" y="-606125"/>
            <a:ext cx="2286000" cy="1979676"/>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151" name="Google Shape;151;p17"/>
          <p:cNvSpPr/>
          <p:nvPr/>
        </p:nvSpPr>
        <p:spPr>
          <a:xfrm>
            <a:off x="17161520" y="639700"/>
            <a:ext cx="1317625" cy="1141063"/>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152" name="Google Shape;152;p17"/>
          <p:cNvSpPr/>
          <p:nvPr/>
        </p:nvSpPr>
        <p:spPr>
          <a:xfrm>
            <a:off x="17161520" y="-1235750"/>
            <a:ext cx="1873250" cy="162223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156" name="Shape 156"/>
        <p:cNvGrpSpPr/>
        <p:nvPr/>
      </p:nvGrpSpPr>
      <p:grpSpPr>
        <a:xfrm>
          <a:off x="0" y="0"/>
          <a:ext cx="0" cy="0"/>
          <a:chOff x="0" y="0"/>
          <a:chExt cx="0" cy="0"/>
        </a:xfrm>
      </p:grpSpPr>
      <p:grpSp>
        <p:nvGrpSpPr>
          <p:cNvPr id="157" name="Google Shape;157;p18"/>
          <p:cNvGrpSpPr/>
          <p:nvPr/>
        </p:nvGrpSpPr>
        <p:grpSpPr>
          <a:xfrm rot="10800000">
            <a:off x="5404479" y="1536242"/>
            <a:ext cx="6915858" cy="10224003"/>
            <a:chOff x="0" y="-47625"/>
            <a:chExt cx="635100" cy="938895"/>
          </a:xfrm>
        </p:grpSpPr>
        <p:sp>
          <p:nvSpPr>
            <p:cNvPr id="158" name="Google Shape;158;p18"/>
            <p:cNvSpPr/>
            <p:nvPr/>
          </p:nvSpPr>
          <p:spPr>
            <a:xfrm>
              <a:off x="0" y="0"/>
              <a:ext cx="606628" cy="891270"/>
            </a:xfrm>
            <a:custGeom>
              <a:rect b="b" l="l" r="r" t="t"/>
              <a:pathLst>
                <a:path extrusionOk="0" h="891270" w="606628">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159" name="Google Shape;159;p18"/>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0" name="Google Shape;160;p18"/>
          <p:cNvSpPr txBox="1"/>
          <p:nvPr/>
        </p:nvSpPr>
        <p:spPr>
          <a:xfrm>
            <a:off x="519100" y="1982125"/>
            <a:ext cx="16686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t/>
            </a:r>
            <a:endParaRPr sz="2000">
              <a:solidFill>
                <a:srgbClr val="FFFFFF"/>
              </a:solidFill>
              <a:latin typeface="Libre Franklin Light"/>
              <a:ea typeface="Libre Franklin Light"/>
              <a:cs typeface="Libre Franklin Light"/>
              <a:sym typeface="Libre Franklin Light"/>
            </a:endParaRPr>
          </a:p>
        </p:txBody>
      </p:sp>
      <p:cxnSp>
        <p:nvCxnSpPr>
          <p:cNvPr id="161" name="Google Shape;161;p18"/>
          <p:cNvCxnSpPr/>
          <p:nvPr/>
        </p:nvCxnSpPr>
        <p:spPr>
          <a:xfrm rot="-7874">
            <a:off x="10036789" y="1382383"/>
            <a:ext cx="8251222" cy="0"/>
          </a:xfrm>
          <a:prstGeom prst="straightConnector1">
            <a:avLst/>
          </a:prstGeom>
          <a:noFill/>
          <a:ln cap="flat" cmpd="sng" w="38100">
            <a:solidFill>
              <a:srgbClr val="FFFFFF"/>
            </a:solidFill>
            <a:prstDash val="solid"/>
            <a:round/>
            <a:headEnd len="sm" w="sm" type="none"/>
            <a:tailEnd len="sm" w="sm" type="none"/>
          </a:ln>
        </p:spPr>
      </p:cxnSp>
      <p:sp>
        <p:nvSpPr>
          <p:cNvPr id="162" name="Google Shape;162;p18"/>
          <p:cNvSpPr txBox="1"/>
          <p:nvPr/>
        </p:nvSpPr>
        <p:spPr>
          <a:xfrm>
            <a:off x="441901" y="882134"/>
            <a:ext cx="9201900" cy="100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500">
                <a:solidFill>
                  <a:srgbClr val="FFFFFF"/>
                </a:solidFill>
                <a:latin typeface="Libre Baskerville"/>
                <a:ea typeface="Libre Baskerville"/>
                <a:cs typeface="Libre Baskerville"/>
                <a:sym typeface="Libre Baskerville"/>
              </a:rPr>
              <a:t>GRUPO 2. </a:t>
            </a:r>
            <a:endParaRPr sz="6500">
              <a:solidFill>
                <a:srgbClr val="FFFFFF"/>
              </a:solidFill>
              <a:latin typeface="Libre Baskerville"/>
              <a:ea typeface="Libre Baskerville"/>
              <a:cs typeface="Libre Baskerville"/>
              <a:sym typeface="Libre Baskerville"/>
            </a:endParaRPr>
          </a:p>
        </p:txBody>
      </p:sp>
      <p:pic>
        <p:nvPicPr>
          <p:cNvPr id="163" name="Google Shape;163;p18" title="Equipo grupo 2.png"/>
          <p:cNvPicPr preferRelativeResize="0"/>
          <p:nvPr/>
        </p:nvPicPr>
        <p:blipFill>
          <a:blip r:embed="rId3">
            <a:alphaModFix/>
          </a:blip>
          <a:stretch>
            <a:fillRect/>
          </a:stretch>
        </p:blipFill>
        <p:spPr>
          <a:xfrm>
            <a:off x="2659450" y="2289925"/>
            <a:ext cx="12405900" cy="708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167" name="Shape 167"/>
        <p:cNvGrpSpPr/>
        <p:nvPr/>
      </p:nvGrpSpPr>
      <p:grpSpPr>
        <a:xfrm>
          <a:off x="0" y="0"/>
          <a:ext cx="0" cy="0"/>
          <a:chOff x="0" y="0"/>
          <a:chExt cx="0" cy="0"/>
        </a:xfrm>
      </p:grpSpPr>
      <p:pic>
        <p:nvPicPr>
          <p:cNvPr id="168" name="Google Shape;168;p19"/>
          <p:cNvPicPr preferRelativeResize="0"/>
          <p:nvPr/>
        </p:nvPicPr>
        <p:blipFill>
          <a:blip r:embed="rId3">
            <a:alphaModFix/>
          </a:blip>
          <a:stretch>
            <a:fillRect/>
          </a:stretch>
        </p:blipFill>
        <p:spPr>
          <a:xfrm>
            <a:off x="421113" y="2867963"/>
            <a:ext cx="2704275" cy="2751999"/>
          </a:xfrm>
          <a:prstGeom prst="rect">
            <a:avLst/>
          </a:prstGeom>
          <a:noFill/>
          <a:ln>
            <a:noFill/>
          </a:ln>
        </p:spPr>
      </p:pic>
      <p:pic>
        <p:nvPicPr>
          <p:cNvPr id="169" name="Google Shape;169;p19"/>
          <p:cNvPicPr preferRelativeResize="0"/>
          <p:nvPr/>
        </p:nvPicPr>
        <p:blipFill>
          <a:blip r:embed="rId4">
            <a:alphaModFix/>
          </a:blip>
          <a:stretch>
            <a:fillRect/>
          </a:stretch>
        </p:blipFill>
        <p:spPr>
          <a:xfrm>
            <a:off x="3241813" y="6322723"/>
            <a:ext cx="2914650" cy="2924175"/>
          </a:xfrm>
          <a:prstGeom prst="rect">
            <a:avLst/>
          </a:prstGeom>
          <a:noFill/>
          <a:ln>
            <a:noFill/>
          </a:ln>
        </p:spPr>
      </p:pic>
      <p:pic>
        <p:nvPicPr>
          <p:cNvPr id="170" name="Google Shape;170;p19"/>
          <p:cNvPicPr preferRelativeResize="0"/>
          <p:nvPr/>
        </p:nvPicPr>
        <p:blipFill>
          <a:blip r:embed="rId5">
            <a:alphaModFix/>
          </a:blip>
          <a:stretch>
            <a:fillRect/>
          </a:stretch>
        </p:blipFill>
        <p:spPr>
          <a:xfrm>
            <a:off x="6198548" y="2888113"/>
            <a:ext cx="2894927" cy="2833168"/>
          </a:xfrm>
          <a:prstGeom prst="rect">
            <a:avLst/>
          </a:prstGeom>
          <a:noFill/>
          <a:ln>
            <a:noFill/>
          </a:ln>
        </p:spPr>
      </p:pic>
      <p:pic>
        <p:nvPicPr>
          <p:cNvPr id="171" name="Google Shape;171;p19"/>
          <p:cNvPicPr preferRelativeResize="0"/>
          <p:nvPr/>
        </p:nvPicPr>
        <p:blipFill rotWithShape="1">
          <a:blip r:embed="rId6">
            <a:alphaModFix/>
          </a:blip>
          <a:srcRect b="23459" l="22979" r="20237" t="23917"/>
          <a:stretch/>
        </p:blipFill>
        <p:spPr>
          <a:xfrm>
            <a:off x="12679888" y="2752430"/>
            <a:ext cx="3147200" cy="2916770"/>
          </a:xfrm>
          <a:prstGeom prst="rect">
            <a:avLst/>
          </a:prstGeom>
          <a:noFill/>
          <a:ln>
            <a:noFill/>
          </a:ln>
        </p:spPr>
      </p:pic>
      <p:pic>
        <p:nvPicPr>
          <p:cNvPr id="172" name="Google Shape;172;p19"/>
          <p:cNvPicPr preferRelativeResize="0"/>
          <p:nvPr/>
        </p:nvPicPr>
        <p:blipFill rotWithShape="1">
          <a:blip r:embed="rId7">
            <a:alphaModFix/>
          </a:blip>
          <a:srcRect b="22805" l="23823" r="27804" t="21558"/>
          <a:stretch/>
        </p:blipFill>
        <p:spPr>
          <a:xfrm>
            <a:off x="9741713" y="6131712"/>
            <a:ext cx="2894925" cy="3329677"/>
          </a:xfrm>
          <a:prstGeom prst="rect">
            <a:avLst/>
          </a:prstGeom>
          <a:noFill/>
          <a:ln>
            <a:noFill/>
          </a:ln>
        </p:spPr>
      </p:pic>
      <p:sp>
        <p:nvSpPr>
          <p:cNvPr id="173" name="Google Shape;173;p19"/>
          <p:cNvSpPr/>
          <p:nvPr/>
        </p:nvSpPr>
        <p:spPr>
          <a:xfrm>
            <a:off x="2551132" y="2865463"/>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174" name="Google Shape;174;p19"/>
          <p:cNvSpPr txBox="1"/>
          <p:nvPr/>
        </p:nvSpPr>
        <p:spPr>
          <a:xfrm>
            <a:off x="519100" y="1982125"/>
            <a:ext cx="16686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t/>
            </a:r>
            <a:endParaRPr sz="2000">
              <a:solidFill>
                <a:srgbClr val="FFFFFF"/>
              </a:solidFill>
              <a:latin typeface="Libre Franklin Light"/>
              <a:ea typeface="Libre Franklin Light"/>
              <a:cs typeface="Libre Franklin Light"/>
              <a:sym typeface="Libre Franklin Light"/>
            </a:endParaRPr>
          </a:p>
        </p:txBody>
      </p:sp>
      <p:sp>
        <p:nvSpPr>
          <p:cNvPr id="175" name="Google Shape;175;p19"/>
          <p:cNvSpPr/>
          <p:nvPr/>
        </p:nvSpPr>
        <p:spPr>
          <a:xfrm>
            <a:off x="8597314" y="2865463"/>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176" name="Google Shape;176;p19"/>
          <p:cNvSpPr txBox="1"/>
          <p:nvPr/>
        </p:nvSpPr>
        <p:spPr>
          <a:xfrm>
            <a:off x="9338409" y="3230405"/>
            <a:ext cx="1665000" cy="336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Mayo</a:t>
            </a:r>
            <a:endParaRPr/>
          </a:p>
        </p:txBody>
      </p:sp>
      <p:sp>
        <p:nvSpPr>
          <p:cNvPr id="177" name="Google Shape;177;p19"/>
          <p:cNvSpPr txBox="1"/>
          <p:nvPr/>
        </p:nvSpPr>
        <p:spPr>
          <a:xfrm>
            <a:off x="9338413" y="3926936"/>
            <a:ext cx="1665000" cy="7407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Libre Franklin Light"/>
                <a:ea typeface="Libre Franklin Light"/>
                <a:cs typeface="Libre Franklin Light"/>
                <a:sym typeface="Libre Franklin Light"/>
              </a:rPr>
              <a:t>Doctoranda de UniOvi</a:t>
            </a:r>
            <a:endParaRPr/>
          </a:p>
        </p:txBody>
      </p:sp>
      <p:sp>
        <p:nvSpPr>
          <p:cNvPr id="178" name="Google Shape;178;p19"/>
          <p:cNvSpPr/>
          <p:nvPr/>
        </p:nvSpPr>
        <p:spPr>
          <a:xfrm>
            <a:off x="14719695" y="2865463"/>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179" name="Google Shape;179;p19"/>
          <p:cNvSpPr txBox="1"/>
          <p:nvPr/>
        </p:nvSpPr>
        <p:spPr>
          <a:xfrm>
            <a:off x="15457365" y="3230405"/>
            <a:ext cx="1665000" cy="336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Mateo</a:t>
            </a:r>
            <a:endParaRPr/>
          </a:p>
        </p:txBody>
      </p:sp>
      <p:sp>
        <p:nvSpPr>
          <p:cNvPr id="180" name="Google Shape;180;p19"/>
          <p:cNvSpPr txBox="1"/>
          <p:nvPr/>
        </p:nvSpPr>
        <p:spPr>
          <a:xfrm>
            <a:off x="15457365" y="4098740"/>
            <a:ext cx="1665000" cy="7407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Libre Franklin Light"/>
                <a:ea typeface="Libre Franklin Light"/>
                <a:cs typeface="Libre Franklin Light"/>
                <a:sym typeface="Libre Franklin Light"/>
              </a:rPr>
              <a:t>Estudiante de Física.</a:t>
            </a:r>
            <a:endParaRPr/>
          </a:p>
        </p:txBody>
      </p:sp>
      <p:sp>
        <p:nvSpPr>
          <p:cNvPr id="181" name="Google Shape;181;p19"/>
          <p:cNvSpPr/>
          <p:nvPr/>
        </p:nvSpPr>
        <p:spPr>
          <a:xfrm>
            <a:off x="5323797" y="6616710"/>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182" name="Google Shape;182;p19"/>
          <p:cNvSpPr/>
          <p:nvPr/>
        </p:nvSpPr>
        <p:spPr>
          <a:xfrm>
            <a:off x="11898991" y="6584217"/>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grpSp>
        <p:nvGrpSpPr>
          <p:cNvPr id="183" name="Google Shape;183;p19"/>
          <p:cNvGrpSpPr/>
          <p:nvPr/>
        </p:nvGrpSpPr>
        <p:grpSpPr>
          <a:xfrm>
            <a:off x="2965875" y="3230425"/>
            <a:ext cx="2463237" cy="2133725"/>
            <a:chOff x="-412779" y="-460850"/>
            <a:chExt cx="2553900" cy="2844967"/>
          </a:xfrm>
        </p:grpSpPr>
        <p:sp>
          <p:nvSpPr>
            <p:cNvPr id="184" name="Google Shape;184;p19"/>
            <p:cNvSpPr txBox="1"/>
            <p:nvPr/>
          </p:nvSpPr>
          <p:spPr>
            <a:xfrm>
              <a:off x="-245840" y="-460850"/>
              <a:ext cx="22200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Raquel</a:t>
              </a:r>
              <a:endParaRPr/>
            </a:p>
          </p:txBody>
        </p:sp>
        <p:sp>
          <p:nvSpPr>
            <p:cNvPr id="185" name="Google Shape;185;p19"/>
            <p:cNvSpPr txBox="1"/>
            <p:nvPr/>
          </p:nvSpPr>
          <p:spPr>
            <a:xfrm>
              <a:off x="-412779" y="272717"/>
              <a:ext cx="2553900" cy="2111400"/>
            </a:xfrm>
            <a:prstGeom prst="rect">
              <a:avLst/>
            </a:prstGeom>
            <a:noFill/>
            <a:ln>
              <a:noFill/>
            </a:ln>
          </p:spPr>
          <p:txBody>
            <a:bodyPr anchorCtr="0" anchor="t" bIns="0" lIns="0" spcFirstLastPara="1" rIns="0" wrap="square" tIns="0">
              <a:spAutoFit/>
            </a:bodyPr>
            <a:lstStyle/>
            <a:p>
              <a:pPr indent="0" lvl="0" marL="0" rtl="0" algn="ctr">
                <a:lnSpc>
                  <a:spcPct val="119972"/>
                </a:lnSpc>
                <a:spcBef>
                  <a:spcPts val="0"/>
                </a:spcBef>
                <a:spcAft>
                  <a:spcPts val="0"/>
                </a:spcAft>
                <a:buNone/>
              </a:pPr>
              <a:r>
                <a:rPr lang="en-US" sz="1687">
                  <a:solidFill>
                    <a:schemeClr val="lt1"/>
                  </a:solidFill>
                  <a:latin typeface="Libre Franklin Light"/>
                  <a:ea typeface="Libre Franklin Light"/>
                  <a:cs typeface="Libre Franklin Light"/>
                  <a:sym typeface="Libre Franklin Light"/>
                </a:rPr>
                <a:t>Oficial de Máquinas de la Marina Mercante,</a:t>
              </a:r>
              <a:endParaRPr sz="1687">
                <a:solidFill>
                  <a:srgbClr val="FFFFFF"/>
                </a:solidFill>
                <a:latin typeface="Libre Franklin Light"/>
                <a:ea typeface="Libre Franklin Light"/>
                <a:cs typeface="Libre Franklin Light"/>
                <a:sym typeface="Libre Franklin Light"/>
              </a:endParaRPr>
            </a:p>
            <a:p>
              <a:pPr indent="0" lvl="0" marL="0" marR="0" rtl="0" algn="ctr">
                <a:lnSpc>
                  <a:spcPct val="119972"/>
                </a:lnSpc>
                <a:spcBef>
                  <a:spcPts val="0"/>
                </a:spcBef>
                <a:spcAft>
                  <a:spcPts val="0"/>
                </a:spcAft>
                <a:buNone/>
              </a:pPr>
              <a:r>
                <a:rPr lang="en-US" sz="1687">
                  <a:solidFill>
                    <a:srgbClr val="FFFFFF"/>
                  </a:solidFill>
                  <a:latin typeface="Libre Franklin Light"/>
                  <a:ea typeface="Libre Franklin Light"/>
                  <a:cs typeface="Libre Franklin Light"/>
                  <a:sym typeface="Libre Franklin Light"/>
                </a:rPr>
                <a:t>PDI y Doctoranda de UniOvi </a:t>
              </a:r>
              <a:endParaRPr sz="1687">
                <a:solidFill>
                  <a:srgbClr val="FFFFFF"/>
                </a:solidFill>
                <a:latin typeface="Libre Franklin Light"/>
                <a:ea typeface="Libre Franklin Light"/>
                <a:cs typeface="Libre Franklin Light"/>
                <a:sym typeface="Libre Franklin Light"/>
              </a:endParaRPr>
            </a:p>
            <a:p>
              <a:pPr indent="0" lvl="0" marL="0" marR="0" rtl="0" algn="ctr">
                <a:lnSpc>
                  <a:spcPct val="119972"/>
                </a:lnSpc>
                <a:spcBef>
                  <a:spcPts val="0"/>
                </a:spcBef>
                <a:spcAft>
                  <a:spcPts val="0"/>
                </a:spcAft>
                <a:buNone/>
              </a:pPr>
              <a:r>
                <a:t/>
              </a:r>
              <a:endParaRPr sz="2188">
                <a:solidFill>
                  <a:srgbClr val="FFFFFF"/>
                </a:solidFill>
                <a:latin typeface="Libre Franklin Light"/>
                <a:ea typeface="Libre Franklin Light"/>
                <a:cs typeface="Libre Franklin Light"/>
                <a:sym typeface="Libre Franklin Light"/>
              </a:endParaRPr>
            </a:p>
          </p:txBody>
        </p:sp>
      </p:grpSp>
      <p:cxnSp>
        <p:nvCxnSpPr>
          <p:cNvPr id="186" name="Google Shape;186;p19"/>
          <p:cNvCxnSpPr/>
          <p:nvPr/>
        </p:nvCxnSpPr>
        <p:spPr>
          <a:xfrm rot="-7936">
            <a:off x="10036789" y="1382309"/>
            <a:ext cx="8251178" cy="0"/>
          </a:xfrm>
          <a:prstGeom prst="straightConnector1">
            <a:avLst/>
          </a:prstGeom>
          <a:noFill/>
          <a:ln cap="flat" cmpd="sng" w="38100">
            <a:solidFill>
              <a:srgbClr val="FFFFFF"/>
            </a:solidFill>
            <a:prstDash val="solid"/>
            <a:round/>
            <a:headEnd len="sm" w="sm" type="none"/>
            <a:tailEnd len="sm" w="sm" type="none"/>
          </a:ln>
        </p:spPr>
      </p:cxnSp>
      <p:sp>
        <p:nvSpPr>
          <p:cNvPr id="187" name="Google Shape;187;p19"/>
          <p:cNvSpPr txBox="1"/>
          <p:nvPr/>
        </p:nvSpPr>
        <p:spPr>
          <a:xfrm>
            <a:off x="441901" y="882134"/>
            <a:ext cx="9201900" cy="100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500">
                <a:solidFill>
                  <a:srgbClr val="FFFFFF"/>
                </a:solidFill>
                <a:latin typeface="Libre Baskerville"/>
                <a:ea typeface="Libre Baskerville"/>
                <a:cs typeface="Libre Baskerville"/>
                <a:sym typeface="Libre Baskerville"/>
              </a:rPr>
              <a:t>GRUPO 2. </a:t>
            </a:r>
            <a:endParaRPr sz="6500">
              <a:solidFill>
                <a:srgbClr val="FFFFFF"/>
              </a:solidFill>
              <a:latin typeface="Libre Baskerville"/>
              <a:ea typeface="Libre Baskerville"/>
              <a:cs typeface="Libre Baskerville"/>
              <a:sym typeface="Libre Baskerville"/>
            </a:endParaRPr>
          </a:p>
        </p:txBody>
      </p:sp>
      <p:sp>
        <p:nvSpPr>
          <p:cNvPr id="188" name="Google Shape;188;p19"/>
          <p:cNvSpPr txBox="1"/>
          <p:nvPr/>
        </p:nvSpPr>
        <p:spPr>
          <a:xfrm>
            <a:off x="12640096" y="7047867"/>
            <a:ext cx="1665000" cy="336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Adrián</a:t>
            </a:r>
            <a:endParaRPr/>
          </a:p>
        </p:txBody>
      </p:sp>
      <p:sp>
        <p:nvSpPr>
          <p:cNvPr id="189" name="Google Shape;189;p19"/>
          <p:cNvSpPr txBox="1"/>
          <p:nvPr/>
        </p:nvSpPr>
        <p:spPr>
          <a:xfrm>
            <a:off x="12640096" y="7678652"/>
            <a:ext cx="1665000" cy="7407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Libre Franklin Light"/>
                <a:ea typeface="Libre Franklin Light"/>
                <a:cs typeface="Libre Franklin Light"/>
                <a:sym typeface="Libre Franklin Light"/>
              </a:rPr>
              <a:t>Ingeniero de Software</a:t>
            </a:r>
            <a:endParaRPr/>
          </a:p>
        </p:txBody>
      </p:sp>
      <p:sp>
        <p:nvSpPr>
          <p:cNvPr id="190" name="Google Shape;190;p19"/>
          <p:cNvSpPr txBox="1"/>
          <p:nvPr/>
        </p:nvSpPr>
        <p:spPr>
          <a:xfrm>
            <a:off x="6064890" y="7167330"/>
            <a:ext cx="1665000" cy="336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Arturo</a:t>
            </a:r>
            <a:endParaRPr/>
          </a:p>
        </p:txBody>
      </p:sp>
      <p:sp>
        <p:nvSpPr>
          <p:cNvPr id="191" name="Google Shape;191;p19"/>
          <p:cNvSpPr txBox="1"/>
          <p:nvPr/>
        </p:nvSpPr>
        <p:spPr>
          <a:xfrm>
            <a:off x="5545250" y="7678650"/>
            <a:ext cx="2704200" cy="7407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Libre Franklin Light"/>
                <a:ea typeface="Libre Franklin Light"/>
                <a:cs typeface="Libre Franklin Light"/>
                <a:sym typeface="Libre Franklin Light"/>
              </a:rPr>
              <a:t>Ingeniero de Telecomunicaciones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0"/>
          <p:cNvPicPr preferRelativeResize="0"/>
          <p:nvPr/>
        </p:nvPicPr>
        <p:blipFill rotWithShape="1">
          <a:blip r:embed="rId3">
            <a:alphaModFix/>
          </a:blip>
          <a:srcRect b="27491" l="0" r="0" t="27491"/>
          <a:stretch/>
        </p:blipFill>
        <p:spPr>
          <a:xfrm>
            <a:off x="0" y="0"/>
            <a:ext cx="18288007" cy="10286996"/>
          </a:xfrm>
          <a:prstGeom prst="rect">
            <a:avLst/>
          </a:prstGeom>
          <a:noFill/>
          <a:ln>
            <a:noFill/>
          </a:ln>
        </p:spPr>
      </p:pic>
      <p:sp>
        <p:nvSpPr>
          <p:cNvPr id="197" name="Google Shape;197;p20"/>
          <p:cNvSpPr txBox="1"/>
          <p:nvPr/>
        </p:nvSpPr>
        <p:spPr>
          <a:xfrm>
            <a:off x="2806553" y="6725920"/>
            <a:ext cx="90117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chemeClr val="dk1"/>
                </a:solidFill>
                <a:latin typeface="Libre Baskerville"/>
                <a:ea typeface="Libre Baskerville"/>
                <a:cs typeface="Libre Baskerville"/>
                <a:sym typeface="Libre Baskerville"/>
              </a:rPr>
              <a:t>Introducción</a:t>
            </a:r>
            <a:endParaRPr>
              <a:solidFill>
                <a:schemeClr val="dk1"/>
              </a:solidFill>
            </a:endParaRPr>
          </a:p>
        </p:txBody>
      </p:sp>
      <p:cxnSp>
        <p:nvCxnSpPr>
          <p:cNvPr id="198" name="Google Shape;198;p20"/>
          <p:cNvCxnSpPr/>
          <p:nvPr/>
        </p:nvCxnSpPr>
        <p:spPr>
          <a:xfrm rot="5596">
            <a:off x="2806574" y="8405397"/>
            <a:ext cx="15481521" cy="0"/>
          </a:xfrm>
          <a:prstGeom prst="straightConnector1">
            <a:avLst/>
          </a:prstGeom>
          <a:noFill/>
          <a:ln cap="flat" cmpd="sng" w="38100">
            <a:solidFill>
              <a:schemeClr val="dk1"/>
            </a:solidFill>
            <a:prstDash val="solid"/>
            <a:round/>
            <a:headEnd len="sm" w="sm" type="none"/>
            <a:tailEnd len="sm" w="sm" type="none"/>
          </a:ln>
        </p:spPr>
      </p:cxnSp>
      <p:grpSp>
        <p:nvGrpSpPr>
          <p:cNvPr id="199" name="Google Shape;199;p20"/>
          <p:cNvGrpSpPr/>
          <p:nvPr/>
        </p:nvGrpSpPr>
        <p:grpSpPr>
          <a:xfrm>
            <a:off x="859074" y="6779342"/>
            <a:ext cx="1544564" cy="1327360"/>
            <a:chOff x="0" y="0"/>
            <a:chExt cx="812800" cy="698500"/>
          </a:xfrm>
        </p:grpSpPr>
        <p:sp>
          <p:nvSpPr>
            <p:cNvPr id="200" name="Google Shape;200;p20"/>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dk1"/>
              </a:solidFill>
              <a:prstDash val="solid"/>
              <a:round/>
              <a:headEnd len="sm" w="sm" type="none"/>
              <a:tailEnd len="sm" w="sm" type="none"/>
            </a:ln>
          </p:spPr>
        </p:sp>
        <p:sp>
          <p:nvSpPr>
            <p:cNvPr id="201" name="Google Shape;201;p20"/>
            <p:cNvSpPr txBox="1"/>
            <p:nvPr/>
          </p:nvSpPr>
          <p:spPr>
            <a:xfrm>
              <a:off x="114300" y="0"/>
              <a:ext cx="584100" cy="6984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chemeClr val="dk1"/>
                  </a:solidFill>
                  <a:latin typeface="Libre Baskerville"/>
                  <a:ea typeface="Libre Baskerville"/>
                  <a:cs typeface="Libre Baskerville"/>
                  <a:sym typeface="Libre Baskerville"/>
                </a:rPr>
                <a:t>0</a:t>
              </a:r>
              <a:r>
                <a:rPr lang="en-US" sz="3200">
                  <a:solidFill>
                    <a:schemeClr val="dk1"/>
                  </a:solidFill>
                  <a:latin typeface="Libre Baskerville"/>
                  <a:ea typeface="Libre Baskerville"/>
                  <a:cs typeface="Libre Baskerville"/>
                  <a:sym typeface="Libre Baskerville"/>
                </a:rPr>
                <a:t>2</a:t>
              </a:r>
              <a:r>
                <a:rPr b="0" i="0" lang="en-US" sz="3200" u="none" cap="none" strike="noStrike">
                  <a:solidFill>
                    <a:schemeClr val="dk1"/>
                  </a:solidFill>
                  <a:latin typeface="Libre Baskerville"/>
                  <a:ea typeface="Libre Baskerville"/>
                  <a:cs typeface="Libre Baskerville"/>
                  <a:sym typeface="Libre Baskerville"/>
                </a:rPr>
                <a:t>.</a:t>
              </a:r>
              <a:endParaRPr>
                <a:solidFill>
                  <a:schemeClr val="dk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p:nvPr/>
        </p:nvSpPr>
        <p:spPr>
          <a:xfrm>
            <a:off x="14698237" y="3554290"/>
            <a:ext cx="4476750" cy="387686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207" name="Google Shape;207;p21"/>
          <p:cNvSpPr/>
          <p:nvPr/>
        </p:nvSpPr>
        <p:spPr>
          <a:xfrm>
            <a:off x="9461236" y="0"/>
            <a:ext cx="6064250" cy="525164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208" name="Google Shape;208;p21"/>
          <p:cNvSpPr/>
          <p:nvPr/>
        </p:nvSpPr>
        <p:spPr>
          <a:xfrm>
            <a:off x="9144000" y="0"/>
            <a:ext cx="6064250" cy="525164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3">
              <a:alphaModFix/>
            </a:blip>
            <a:stretch>
              <a:fillRect b="0" l="-11238" r="-11229" t="0"/>
            </a:stretch>
          </a:blipFill>
          <a:ln>
            <a:noFill/>
          </a:ln>
        </p:spPr>
      </p:sp>
      <p:sp>
        <p:nvSpPr>
          <p:cNvPr id="209" name="Google Shape;209;p21"/>
          <p:cNvSpPr txBox="1"/>
          <p:nvPr/>
        </p:nvSpPr>
        <p:spPr>
          <a:xfrm>
            <a:off x="916971" y="2051685"/>
            <a:ext cx="67926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14E97"/>
                </a:solidFill>
                <a:latin typeface="Libre Baskerville"/>
                <a:ea typeface="Libre Baskerville"/>
                <a:cs typeface="Libre Baskerville"/>
                <a:sym typeface="Libre Baskerville"/>
              </a:rPr>
              <a:t>Cáncer</a:t>
            </a:r>
            <a:endParaRPr/>
          </a:p>
        </p:txBody>
      </p:sp>
      <p:sp>
        <p:nvSpPr>
          <p:cNvPr id="210" name="Google Shape;210;p21"/>
          <p:cNvSpPr/>
          <p:nvPr/>
        </p:nvSpPr>
        <p:spPr>
          <a:xfrm rot="-5400000">
            <a:off x="2667857" y="981590"/>
            <a:ext cx="3514758" cy="9027331"/>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211" name="Google Shape;211;p21"/>
          <p:cNvSpPr txBox="1"/>
          <p:nvPr/>
        </p:nvSpPr>
        <p:spPr>
          <a:xfrm>
            <a:off x="861171" y="4460854"/>
            <a:ext cx="6904200" cy="2068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400">
                <a:solidFill>
                  <a:srgbClr val="FFFFFF"/>
                </a:solidFill>
                <a:latin typeface="Libre Franklin Light"/>
                <a:ea typeface="Libre Franklin Light"/>
                <a:cs typeface="Libre Franklin Light"/>
                <a:sym typeface="Libre Franklin Light"/>
              </a:rPr>
              <a:t>“El cáncer es una enfermedad donde las células anormales se multiplican sin control, invaden tejidos cercanos y pueden diseminarse a otras partes del cuerpo a través del sistema sanguíneo y linfático.”</a:t>
            </a:r>
            <a:endParaRPr sz="2400">
              <a:solidFill>
                <a:srgbClr val="FFFFFF"/>
              </a:solidFill>
              <a:latin typeface="Libre Franklin Light"/>
              <a:ea typeface="Libre Franklin Light"/>
              <a:cs typeface="Libre Franklin Light"/>
              <a:sym typeface="Libre Franklin Light"/>
            </a:endParaRPr>
          </a:p>
        </p:txBody>
      </p:sp>
      <p:sp>
        <p:nvSpPr>
          <p:cNvPr id="212" name="Google Shape;212;p21"/>
          <p:cNvSpPr/>
          <p:nvPr/>
        </p:nvSpPr>
        <p:spPr>
          <a:xfrm>
            <a:off x="10163575" y="5675247"/>
            <a:ext cx="5143500" cy="445427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213" name="Google Shape;213;p21"/>
          <p:cNvSpPr/>
          <p:nvPr/>
        </p:nvSpPr>
        <p:spPr>
          <a:xfrm>
            <a:off x="14370356" y="3554290"/>
            <a:ext cx="4476750" cy="387686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4">
              <a:alphaModFix/>
            </a:blip>
            <a:stretch>
              <a:fillRect b="0" l="-14869" r="-14869" t="0"/>
            </a:stretch>
          </a:blipFill>
          <a:ln>
            <a:noFill/>
          </a:ln>
        </p:spPr>
      </p:sp>
      <p:sp>
        <p:nvSpPr>
          <p:cNvPr id="214" name="Google Shape;214;p21"/>
          <p:cNvSpPr/>
          <p:nvPr/>
        </p:nvSpPr>
        <p:spPr>
          <a:xfrm>
            <a:off x="9878196" y="5675247"/>
            <a:ext cx="5143500" cy="445427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5">
              <a:alphaModFix/>
            </a:blip>
            <a:stretch>
              <a:fillRect b="-16279" l="0" r="0" t="-56868"/>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